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157"/>
  </p:notesMasterIdLst>
  <p:sldIdLst>
    <p:sldId id="256" r:id="rId2"/>
    <p:sldId id="306" r:id="rId3"/>
    <p:sldId id="307" r:id="rId4"/>
    <p:sldId id="308" r:id="rId5"/>
    <p:sldId id="305" r:id="rId6"/>
    <p:sldId id="329" r:id="rId7"/>
    <p:sldId id="334" r:id="rId8"/>
    <p:sldId id="335" r:id="rId9"/>
    <p:sldId id="336" r:id="rId10"/>
    <p:sldId id="337" r:id="rId11"/>
    <p:sldId id="338" r:id="rId12"/>
    <p:sldId id="360" r:id="rId13"/>
    <p:sldId id="376" r:id="rId14"/>
    <p:sldId id="380" r:id="rId15"/>
    <p:sldId id="377" r:id="rId16"/>
    <p:sldId id="378" r:id="rId17"/>
    <p:sldId id="379" r:id="rId18"/>
    <p:sldId id="359" r:id="rId19"/>
    <p:sldId id="361" r:id="rId20"/>
    <p:sldId id="373" r:id="rId21"/>
    <p:sldId id="330" r:id="rId22"/>
    <p:sldId id="311" r:id="rId23"/>
    <p:sldId id="382" r:id="rId24"/>
    <p:sldId id="312" r:id="rId25"/>
    <p:sldId id="313" r:id="rId26"/>
    <p:sldId id="326" r:id="rId27"/>
    <p:sldId id="327" r:id="rId28"/>
    <p:sldId id="328" r:id="rId29"/>
    <p:sldId id="383" r:id="rId30"/>
    <p:sldId id="358" r:id="rId31"/>
    <p:sldId id="366" r:id="rId32"/>
    <p:sldId id="363" r:id="rId33"/>
    <p:sldId id="362" r:id="rId34"/>
    <p:sldId id="364" r:id="rId35"/>
    <p:sldId id="365" r:id="rId36"/>
    <p:sldId id="367" r:id="rId37"/>
    <p:sldId id="368" r:id="rId38"/>
    <p:sldId id="369" r:id="rId39"/>
    <p:sldId id="370" r:id="rId40"/>
    <p:sldId id="261" r:id="rId41"/>
    <p:sldId id="371" r:id="rId42"/>
    <p:sldId id="372" r:id="rId43"/>
    <p:sldId id="385" r:id="rId44"/>
    <p:sldId id="386" r:id="rId45"/>
    <p:sldId id="409" r:id="rId46"/>
    <p:sldId id="410" r:id="rId47"/>
    <p:sldId id="413" r:id="rId48"/>
    <p:sldId id="411" r:id="rId49"/>
    <p:sldId id="412" r:id="rId50"/>
    <p:sldId id="407" r:id="rId51"/>
    <p:sldId id="298" r:id="rId52"/>
    <p:sldId id="388" r:id="rId53"/>
    <p:sldId id="401" r:id="rId54"/>
    <p:sldId id="414" r:id="rId55"/>
    <p:sldId id="415" r:id="rId56"/>
    <p:sldId id="416" r:id="rId57"/>
    <p:sldId id="417" r:id="rId58"/>
    <p:sldId id="418" r:id="rId59"/>
    <p:sldId id="387" r:id="rId60"/>
    <p:sldId id="399" r:id="rId61"/>
    <p:sldId id="304" r:id="rId62"/>
    <p:sldId id="384" r:id="rId63"/>
    <p:sldId id="299" r:id="rId64"/>
    <p:sldId id="300" r:id="rId65"/>
    <p:sldId id="400" r:id="rId66"/>
    <p:sldId id="431" r:id="rId67"/>
    <p:sldId id="432" r:id="rId68"/>
    <p:sldId id="433" r:id="rId69"/>
    <p:sldId id="434" r:id="rId70"/>
    <p:sldId id="435" r:id="rId71"/>
    <p:sldId id="436" r:id="rId72"/>
    <p:sldId id="437" r:id="rId73"/>
    <p:sldId id="438" r:id="rId74"/>
    <p:sldId id="439" r:id="rId75"/>
    <p:sldId id="445" r:id="rId76"/>
    <p:sldId id="446" r:id="rId77"/>
    <p:sldId id="447" r:id="rId78"/>
    <p:sldId id="448" r:id="rId79"/>
    <p:sldId id="441" r:id="rId80"/>
    <p:sldId id="442" r:id="rId81"/>
    <p:sldId id="443" r:id="rId82"/>
    <p:sldId id="444" r:id="rId83"/>
    <p:sldId id="420" r:id="rId84"/>
    <p:sldId id="421" r:id="rId85"/>
    <p:sldId id="460" r:id="rId86"/>
    <p:sldId id="458" r:id="rId87"/>
    <p:sldId id="466" r:id="rId88"/>
    <p:sldId id="459" r:id="rId89"/>
    <p:sldId id="470" r:id="rId90"/>
    <p:sldId id="467" r:id="rId91"/>
    <p:sldId id="469" r:id="rId92"/>
    <p:sldId id="471" r:id="rId93"/>
    <p:sldId id="472" r:id="rId94"/>
    <p:sldId id="474" r:id="rId95"/>
    <p:sldId id="475" r:id="rId96"/>
    <p:sldId id="473" r:id="rId97"/>
    <p:sldId id="477" r:id="rId98"/>
    <p:sldId id="476" r:id="rId99"/>
    <p:sldId id="481" r:id="rId100"/>
    <p:sldId id="482" r:id="rId101"/>
    <p:sldId id="483" r:id="rId102"/>
    <p:sldId id="479" r:id="rId103"/>
    <p:sldId id="484" r:id="rId104"/>
    <p:sldId id="486" r:id="rId105"/>
    <p:sldId id="487" r:id="rId106"/>
    <p:sldId id="488" r:id="rId107"/>
    <p:sldId id="489" r:id="rId108"/>
    <p:sldId id="490" r:id="rId109"/>
    <p:sldId id="491" r:id="rId110"/>
    <p:sldId id="492" r:id="rId111"/>
    <p:sldId id="497" r:id="rId112"/>
    <p:sldId id="493" r:id="rId113"/>
    <p:sldId id="494" r:id="rId114"/>
    <p:sldId id="495" r:id="rId115"/>
    <p:sldId id="496" r:id="rId116"/>
    <p:sldId id="389" r:id="rId117"/>
    <p:sldId id="498" r:id="rId118"/>
    <p:sldId id="499" r:id="rId119"/>
    <p:sldId id="500" r:id="rId120"/>
    <p:sldId id="501" r:id="rId121"/>
    <p:sldId id="502" r:id="rId122"/>
    <p:sldId id="503" r:id="rId123"/>
    <p:sldId id="504" r:id="rId124"/>
    <p:sldId id="505" r:id="rId125"/>
    <p:sldId id="506" r:id="rId126"/>
    <p:sldId id="507" r:id="rId127"/>
    <p:sldId id="508" r:id="rId128"/>
    <p:sldId id="510" r:id="rId129"/>
    <p:sldId id="509" r:id="rId130"/>
    <p:sldId id="514" r:id="rId131"/>
    <p:sldId id="519" r:id="rId132"/>
    <p:sldId id="518" r:id="rId133"/>
    <p:sldId id="517" r:id="rId134"/>
    <p:sldId id="516" r:id="rId135"/>
    <p:sldId id="515" r:id="rId136"/>
    <p:sldId id="520" r:id="rId137"/>
    <p:sldId id="521" r:id="rId138"/>
    <p:sldId id="522" r:id="rId139"/>
    <p:sldId id="523" r:id="rId140"/>
    <p:sldId id="393" r:id="rId141"/>
    <p:sldId id="524" r:id="rId142"/>
    <p:sldId id="525" r:id="rId143"/>
    <p:sldId id="526" r:id="rId144"/>
    <p:sldId id="527" r:id="rId145"/>
    <p:sldId id="528" r:id="rId146"/>
    <p:sldId id="530" r:id="rId147"/>
    <p:sldId id="529" r:id="rId148"/>
    <p:sldId id="532" r:id="rId149"/>
    <p:sldId id="533" r:id="rId150"/>
    <p:sldId id="531" r:id="rId151"/>
    <p:sldId id="535" r:id="rId152"/>
    <p:sldId id="534" r:id="rId153"/>
    <p:sldId id="537" r:id="rId154"/>
    <p:sldId id="538" r:id="rId155"/>
    <p:sldId id="536" r:id="rId156"/>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99" autoAdjust="0"/>
  </p:normalViewPr>
  <p:slideViewPr>
    <p:cSldViewPr>
      <p:cViewPr>
        <p:scale>
          <a:sx n="68" d="100"/>
          <a:sy n="68" d="100"/>
        </p:scale>
        <p:origin x="-1434" y="-72"/>
      </p:cViewPr>
      <p:guideLst>
        <p:guide orient="horz" pos="2160"/>
        <p:guide pos="2880"/>
      </p:guideLst>
    </p:cSldViewPr>
  </p:slideViewPr>
  <p:notesTextViewPr>
    <p:cViewPr>
      <p:scale>
        <a:sx n="1" d="1"/>
        <a:sy n="1" d="1"/>
      </p:scale>
      <p:origin x="0" y="0"/>
    </p:cViewPr>
  </p:notesTextViewPr>
  <p:notesViewPr>
    <p:cSldViewPr>
      <p:cViewPr>
        <p:scale>
          <a:sx n="110" d="100"/>
          <a:sy n="110" d="100"/>
        </p:scale>
        <p:origin x="-1584" y="504"/>
      </p:cViewPr>
      <p:guideLst>
        <p:guide orient="horz" pos="2953"/>
        <p:guide pos="22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3037" tIns="46519" rIns="93037" bIns="46519"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3037" tIns="46519" rIns="93037" bIns="46519" rtlCol="0"/>
          <a:lstStyle>
            <a:lvl1pPr algn="r">
              <a:defRPr sz="1200"/>
            </a:lvl1pPr>
          </a:lstStyle>
          <a:p>
            <a:fld id="{735BC8E3-546E-4352-B9F1-EFBBC6985781}" type="datetimeFigureOut">
              <a:rPr lang="en-US" smtClean="0"/>
              <a:t>10/9/2013</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3037" tIns="46519" rIns="93037" bIns="46519"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3037" tIns="46519" rIns="93037" bIns="465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3037" tIns="46519" rIns="93037" bIns="46519"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3037" tIns="46519" rIns="93037" bIns="46519" rtlCol="0" anchor="b"/>
          <a:lstStyle>
            <a:lvl1pPr algn="r">
              <a:defRPr sz="1200"/>
            </a:lvl1pPr>
          </a:lstStyle>
          <a:p>
            <a:fld id="{071CAF9D-4A93-42E2-90F6-67285A65EDC5}" type="slidenum">
              <a:rPr lang="en-US" smtClean="0"/>
              <a:t>‹#›</a:t>
            </a:fld>
            <a:endParaRPr lang="en-US"/>
          </a:p>
        </p:txBody>
      </p:sp>
    </p:spTree>
    <p:extLst>
      <p:ext uri="{BB962C8B-B14F-4D97-AF65-F5344CB8AC3E}">
        <p14:creationId xmlns:p14="http://schemas.microsoft.com/office/powerpoint/2010/main" val="1500474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3" Type="http://schemas.openxmlformats.org/officeDocument/2006/relationships/hyperlink" Target="http://biblia.com/bible/nkjv/John%2013.1-18" TargetMode="External"/><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http://biblia.com/bible/nkjv/Mark%207.1-9" TargetMode="External"/><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3" Type="http://schemas.openxmlformats.org/officeDocument/2006/relationships/hyperlink" Target="#cite_note-1"/><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3" Type="http://schemas.openxmlformats.org/officeDocument/2006/relationships/hyperlink" Target="http://www.newworldencyclopedia.org/entry/John_Wesley" TargetMode="External"/><Relationship Id="rId2" Type="http://schemas.openxmlformats.org/officeDocument/2006/relationships/slide" Target="../slides/slide127.xml"/><Relationship Id="rId1" Type="http://schemas.openxmlformats.org/officeDocument/2006/relationships/notesMaster" Target="../notesMasters/notesMaster1.xml"/><Relationship Id="rId4" Type="http://schemas.openxmlformats.org/officeDocument/2006/relationships/hyperlink" Target="http://www.newworldencyclopedia.org/entry/Methodism" TargetMode="Externa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1</a:t>
            </a:fld>
            <a:endParaRPr lang="en-US"/>
          </a:p>
        </p:txBody>
      </p:sp>
    </p:spTree>
    <p:extLst>
      <p:ext uri="{BB962C8B-B14F-4D97-AF65-F5344CB8AC3E}">
        <p14:creationId xmlns:p14="http://schemas.microsoft.com/office/powerpoint/2010/main" val="331038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00">
              <a:defRPr/>
            </a:pPr>
            <a:r>
              <a:rPr lang="en-US" b="1" u="sng" baseline="0" dirty="0" smtClean="0">
                <a:effectLst/>
                <a:latin typeface="+mj-lt"/>
              </a:rPr>
              <a:t>Infallible</a:t>
            </a:r>
            <a:r>
              <a:rPr lang="en-US" b="1" u="none" baseline="0" dirty="0" smtClean="0">
                <a:effectLst/>
                <a:latin typeface="+mj-lt"/>
              </a:rPr>
              <a:t> – </a:t>
            </a:r>
            <a:r>
              <a:rPr lang="en-US" b="0" u="none" baseline="0" dirty="0" smtClean="0">
                <a:effectLst/>
                <a:latin typeface="+mj-lt"/>
              </a:rPr>
              <a:t>incapable of error</a:t>
            </a:r>
            <a:endParaRPr lang="en-US" b="1" u="sng" dirty="0" smtClean="0">
              <a:effectLst/>
              <a:latin typeface="+mj-lt"/>
            </a:endParaRPr>
          </a:p>
          <a:p>
            <a:endParaRPr lang="en-US" sz="900" dirty="0"/>
          </a:p>
        </p:txBody>
      </p:sp>
      <p:sp>
        <p:nvSpPr>
          <p:cNvPr id="4" name="Slide Number Placeholder 3"/>
          <p:cNvSpPr>
            <a:spLocks noGrp="1"/>
          </p:cNvSpPr>
          <p:nvPr>
            <p:ph type="sldNum" sz="quarter" idx="10"/>
          </p:nvPr>
        </p:nvSpPr>
        <p:spPr/>
        <p:txBody>
          <a:bodyPr/>
          <a:lstStyle/>
          <a:p>
            <a:fld id="{071CAF9D-4A93-42E2-90F6-67285A65EDC5}" type="slidenum">
              <a:rPr lang="en-US" smtClean="0"/>
              <a:t>10</a:t>
            </a:fld>
            <a:endParaRPr lang="en-US"/>
          </a:p>
        </p:txBody>
      </p:sp>
    </p:spTree>
    <p:extLst>
      <p:ext uri="{BB962C8B-B14F-4D97-AF65-F5344CB8AC3E}">
        <p14:creationId xmlns:p14="http://schemas.microsoft.com/office/powerpoint/2010/main" val="38013996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100</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101</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102</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103</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104</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105</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106</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107</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108</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109</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a:latin typeface="+mj-lt"/>
              </a:rPr>
              <a:t>Laity</a:t>
            </a:r>
            <a:r>
              <a:rPr lang="en-US" sz="1000" dirty="0">
                <a:latin typeface="+mj-lt"/>
              </a:rPr>
              <a:t> - the body of the faithful, outside of the ranks of the clergy.</a:t>
            </a:r>
          </a:p>
          <a:p>
            <a:pPr defTabSz="914200">
              <a:defRPr/>
            </a:pPr>
            <a:r>
              <a:rPr lang="en-US" sz="1000" dirty="0">
                <a:latin typeface="+mj-lt"/>
              </a:rPr>
              <a:t>The Bible is not to be read by all; the Pope forbids it; all must not read it (Catholic Dictionary, p. 82).</a:t>
            </a:r>
          </a:p>
          <a:p>
            <a:pPr defTabSz="914200">
              <a:defRPr/>
            </a:pPr>
            <a:r>
              <a:rPr lang="en-US" sz="1000" dirty="0">
                <a:latin typeface="+mj-lt"/>
              </a:rPr>
              <a:t>READ - 2 Timothy 2:15 &amp; Acts 17:11</a:t>
            </a:r>
          </a:p>
          <a:p>
            <a:endParaRPr lang="en-US" sz="1000" b="1" u="sng" dirty="0">
              <a:latin typeface="+mj-lt"/>
            </a:endParaRPr>
          </a:p>
          <a:p>
            <a:r>
              <a:rPr lang="en-US" sz="1000" b="1" u="sng" dirty="0">
                <a:latin typeface="+mj-lt"/>
              </a:rPr>
              <a:t>Jesus Christ in the only Savior and one mediator</a:t>
            </a:r>
          </a:p>
          <a:p>
            <a:r>
              <a:rPr lang="en-US" sz="1000" dirty="0">
                <a:latin typeface="+mj-lt"/>
              </a:rPr>
              <a:t>The Priesthood</a:t>
            </a:r>
          </a:p>
          <a:p>
            <a:pPr lvl="1"/>
            <a:r>
              <a:rPr lang="en-US" sz="1000" dirty="0">
                <a:latin typeface="+mj-lt"/>
              </a:rPr>
              <a:t>The priest is ‘another Christ,’ the means of access between the sinner and God…”who holds the place of God” (True Spouse of Christ, St. </a:t>
            </a:r>
            <a:r>
              <a:rPr lang="en-US" sz="1000" dirty="0" err="1">
                <a:latin typeface="+mj-lt"/>
              </a:rPr>
              <a:t>Ligouri</a:t>
            </a:r>
            <a:r>
              <a:rPr lang="en-US" sz="1000" dirty="0">
                <a:latin typeface="+mj-lt"/>
              </a:rPr>
              <a:t>, p. 93).  “More certainty of doing the will of God by obedience to superiors than by obedience to Jesus Christ” (Ibid., p. 92-93)</a:t>
            </a:r>
          </a:p>
          <a:p>
            <a:pPr lvl="1"/>
            <a:r>
              <a:rPr lang="en-US" sz="1000" dirty="0">
                <a:latin typeface="+mj-lt"/>
              </a:rPr>
              <a:t>Catholics and non-Catholics are expected to call Priest “Father.”</a:t>
            </a:r>
          </a:p>
          <a:p>
            <a:pPr lvl="2"/>
            <a:r>
              <a:rPr lang="en-US" sz="1000" dirty="0">
                <a:latin typeface="+mj-lt"/>
              </a:rPr>
              <a:t>Matthew 23:9 And call no man your father upon the earth: for one is your Father, which is in heaven.</a:t>
            </a:r>
          </a:p>
          <a:p>
            <a:pPr lvl="1"/>
            <a:r>
              <a:rPr lang="en-US" sz="1000" dirty="0">
                <a:latin typeface="+mj-lt"/>
              </a:rPr>
              <a:t>Priest has power to forgive sins (Council of Trent, and Lateran Council of 1215).  He receives gifts to say prayers (Catholic Dictionary, Vatican Edition, p. 821).</a:t>
            </a:r>
          </a:p>
          <a:p>
            <a:pPr lvl="1"/>
            <a:endParaRPr lang="en-US" sz="1000" dirty="0">
              <a:latin typeface="+mj-lt"/>
            </a:endParaRPr>
          </a:p>
          <a:p>
            <a:pPr lvl="0"/>
            <a:r>
              <a:rPr lang="en-US" sz="1000" b="1" u="sng" dirty="0">
                <a:latin typeface="+mj-lt"/>
              </a:rPr>
              <a:t>Tradition</a:t>
            </a:r>
            <a:r>
              <a:rPr lang="en-US" sz="1000" dirty="0">
                <a:latin typeface="+mj-lt"/>
              </a:rPr>
              <a:t> is to be held as the highest authority in the church, even above the Bible.  “Other spiritual books…are preferred” (Plain Facts For Fair Minds, Searle, p. 154).  If the sacred books are permitted everywhere…in the vernacular, there will arise…more harm than good” (Council of Trent, Schroeder, 273-8).</a:t>
            </a:r>
          </a:p>
          <a:p>
            <a:pPr lvl="0"/>
            <a:endParaRPr lang="en-US" sz="1000" b="1" u="sng" dirty="0">
              <a:latin typeface="+mj-lt"/>
            </a:endParaRPr>
          </a:p>
          <a:p>
            <a:r>
              <a:rPr lang="en-US" sz="1000" b="1" u="sng" dirty="0" err="1">
                <a:latin typeface="+mj-lt"/>
              </a:rPr>
              <a:t>Deuterocanon</a:t>
            </a:r>
            <a:r>
              <a:rPr lang="en-US" sz="1000" dirty="0">
                <a:latin typeface="+mj-lt"/>
              </a:rPr>
              <a:t> - are seven books in the Old Testament of the Catholic Bible and longer versions of Daniel and Esther [</a:t>
            </a:r>
            <a:r>
              <a:rPr lang="en-US" sz="1000" dirty="0" err="1">
                <a:latin typeface="+mj-lt"/>
              </a:rPr>
              <a:t>Sirach</a:t>
            </a:r>
            <a:r>
              <a:rPr lang="en-US" sz="1000" dirty="0">
                <a:latin typeface="+mj-lt"/>
              </a:rPr>
              <a:t> (</a:t>
            </a:r>
            <a:r>
              <a:rPr lang="en-US" sz="1000" dirty="0" err="1">
                <a:latin typeface="+mj-lt"/>
              </a:rPr>
              <a:t>Ecclesiasticus</a:t>
            </a:r>
            <a:r>
              <a:rPr lang="en-US" sz="1000" dirty="0">
                <a:latin typeface="+mj-lt"/>
              </a:rPr>
              <a:t>), </a:t>
            </a:r>
            <a:r>
              <a:rPr lang="en-US" sz="1000" dirty="0" err="1">
                <a:latin typeface="+mj-lt"/>
              </a:rPr>
              <a:t>Tobit</a:t>
            </a:r>
            <a:r>
              <a:rPr lang="en-US" sz="1000" dirty="0">
                <a:latin typeface="+mj-lt"/>
              </a:rPr>
              <a:t> (Tobias), Wisdom, Judith, 1 Maccabees, 2 Maccabees, Baruch, Daniel (Longer Version), Esther (Longer Version).  The Catholic Bible Contains </a:t>
            </a:r>
            <a:r>
              <a:rPr lang="en-US" sz="1000" b="1" dirty="0">
                <a:latin typeface="+mj-lt"/>
              </a:rPr>
              <a:t>73</a:t>
            </a:r>
            <a:r>
              <a:rPr lang="en-US" sz="1000" dirty="0">
                <a:latin typeface="+mj-lt"/>
              </a:rPr>
              <a:t> Books (46 OT, 27 NT). This has been the case in an official capacity, since no later than the fourth century.  Our Bible Contains </a:t>
            </a:r>
            <a:r>
              <a:rPr lang="en-US" sz="1000" b="1" dirty="0">
                <a:latin typeface="+mj-lt"/>
              </a:rPr>
              <a:t>66</a:t>
            </a:r>
            <a:r>
              <a:rPr lang="en-US" sz="1000" dirty="0">
                <a:latin typeface="+mj-lt"/>
              </a:rPr>
              <a:t> books (39 OT, 27 NT).</a:t>
            </a:r>
          </a:p>
          <a:p>
            <a:endParaRPr lang="en-US" sz="1000" dirty="0">
              <a:latin typeface="+mj-lt"/>
            </a:endParaRPr>
          </a:p>
          <a:p>
            <a:r>
              <a:rPr lang="en-US" sz="1000" b="1" u="sng" dirty="0">
                <a:latin typeface="+mj-lt"/>
              </a:rPr>
              <a:t>Subsists</a:t>
            </a:r>
            <a:r>
              <a:rPr lang="en-US" sz="1000" b="1" dirty="0">
                <a:latin typeface="+mj-lt"/>
              </a:rPr>
              <a:t> – </a:t>
            </a:r>
            <a:r>
              <a:rPr lang="en-US" sz="1000" dirty="0">
                <a:latin typeface="+mj-lt"/>
              </a:rPr>
              <a:t>to exist; continue in existence</a:t>
            </a:r>
          </a:p>
        </p:txBody>
      </p:sp>
      <p:sp>
        <p:nvSpPr>
          <p:cNvPr id="4" name="Slide Number Placeholder 3"/>
          <p:cNvSpPr>
            <a:spLocks noGrp="1"/>
          </p:cNvSpPr>
          <p:nvPr>
            <p:ph type="sldNum" sz="quarter" idx="10"/>
          </p:nvPr>
        </p:nvSpPr>
        <p:spPr/>
        <p:txBody>
          <a:bodyPr/>
          <a:lstStyle/>
          <a:p>
            <a:fld id="{071CAF9D-4A93-42E2-90F6-67285A65EDC5}" type="slidenum">
              <a:rPr lang="en-US" smtClean="0"/>
              <a:t>11</a:t>
            </a:fld>
            <a:endParaRPr lang="en-US"/>
          </a:p>
        </p:txBody>
      </p:sp>
    </p:spTree>
    <p:extLst>
      <p:ext uri="{BB962C8B-B14F-4D97-AF65-F5344CB8AC3E}">
        <p14:creationId xmlns:p14="http://schemas.microsoft.com/office/powerpoint/2010/main" val="167298166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110</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111</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0585">
              <a:defRPr/>
            </a:pPr>
            <a:r>
              <a:rPr lang="en-US" i="1" dirty="0" smtClean="0"/>
              <a:t>"</a:t>
            </a:r>
            <a:r>
              <a:rPr lang="en-US" i="1" baseline="0" dirty="0" smtClean="0"/>
              <a:t>Now before the feast of the Passover, when Jesus knew that His hour had come that He should depart from this world to the Father, having loved His own who were in the world, He loved them to the end. And supper being ended, the devil having already put it into the heart of Judas Iscariot, Simon's son, to betray Him, Jesus, knowing that the Father had given all things into His hands, and that He had come from God and was going to God, rose from supper and laid aside His garments, took a towel and girded Himself. After that, He poured water into a basin and began to wash the disciples' feet, and to wipe them with the towel with which He was girded. Then He came to Simon Peter. And Peter said to Him, "Lord, are You washing my feet?" Jesus answered and said to him, "What I am doing you do not understand now, but you will know after this." Peter said to Him, "You shall never wash my feet!" Jesus answered him, "If I do not wash you, you have no part with Me." Simon Peter said to Him, "Lord, not my feet only, but also my hands and my head!" Jesus said to him, "He who is bathed needs only to wash his feet, but is completely clean; and you are clean, but not all of you." For He knew who would betray Him; therefore He said, "You are not all clean." So when He had washed their feet, taken His garments, and sat down again, He said to them, "Do you know what I have done to you? You call me Teacher and Lord, and you say well, for so I am. If I then, your Lord and Teacher, have washed your feet, you also ought to wash one another's feet. For I have given you an example, that you should do as I have done to you. Most assuredly, I say to you, a servant is not greater than his master; nor is he who is sent greater than he who sent him. If you know these things, blessed are you if you do them. I do not speak concerning all of you. I know whom I have chosen; but that the Scripture may be fulfilled, 'He who eats bread with Me has lifted up his heel against Me.'" </a:t>
            </a:r>
            <a:r>
              <a:rPr lang="en-US" baseline="0" dirty="0" smtClean="0"/>
              <a:t>(</a:t>
            </a:r>
            <a:r>
              <a:rPr lang="en-US" baseline="0" dirty="0" smtClean="0">
                <a:hlinkClick r:id="rId3"/>
              </a:rPr>
              <a:t>John 13:1-18</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112</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113</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Genesis 18:4 “Please let a little water be brought, and</a:t>
            </a:r>
            <a:r>
              <a:rPr lang="en-US" baseline="0" dirty="0" smtClean="0"/>
              <a:t> wash you feet, and rest yourselves under the tree.”</a:t>
            </a:r>
          </a:p>
          <a:p>
            <a:endParaRPr lang="en-US" baseline="0" dirty="0" smtClean="0"/>
          </a:p>
          <a:p>
            <a:r>
              <a:rPr lang="en-US" baseline="0" dirty="0" smtClean="0"/>
              <a:t>Genesis 19:2 And he said, “Here now, my lords, please turn in to your servants house and spend the night, and wash your feet, then, you may rise early and go on your way.”  And they said, “No, but we will spend the night in the open square.”</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114</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585">
              <a:defRPr/>
            </a:pPr>
            <a:r>
              <a:rPr lang="en-US" i="1" dirty="0" smtClean="0"/>
              <a:t>Then the Pharisees and some of the scribes came together to Him, having come from Jerusalem. Now when they saw some of His disciples eat bread with defiled, that is, with unwashed hands, they found fault. For the Pharisees and all the Jews do not eat unless they wash their hands in a special way, holding the tradition of the elders. When they come from the marketplace, they do not eat unless they wash. And there are many other things which they have received and hold, like the washing of cups, pitchers, copper vessels, and couches. Then the Pharisees and scribes asked Him, "Why do Your disciples not walk according to the tradition of the elders, but eat bread with unwashed hands?" He answered and said to them, "Well did Isaiah prophesy of you hypocrites, as it is written: 'This people honors Me with their lips, But their heart is far from Me. And in vain they worship Me, Teaching as doctrines the commandments of men.' For laying aside the commandment of God, you hold the tradition of men--the washing of pitchers and cups, and many other such things you do." He said to them, "All too well you reject the commandment of God, that you may keep your tradition."</a:t>
            </a:r>
            <a:r>
              <a:rPr lang="en-US" dirty="0" smtClean="0"/>
              <a:t> (</a:t>
            </a:r>
            <a:r>
              <a:rPr lang="en-US" dirty="0" smtClean="0">
                <a:hlinkClick r:id="rId3"/>
              </a:rPr>
              <a:t>Mark 7:1-9</a:t>
            </a:r>
            <a:r>
              <a:rPr lang="en-US" dirty="0" smtClean="0"/>
              <a:t>)</a:t>
            </a:r>
          </a:p>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115</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116</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a:t>
            </a:r>
            <a:r>
              <a:rPr lang="en-US" b="1" dirty="0" smtClean="0"/>
              <a:t>rector</a:t>
            </a:r>
            <a:r>
              <a:rPr lang="en-US" dirty="0" smtClean="0"/>
              <a:t> in the widest ecclesiastical sense means "one who sets straight, guides, directs; a ruler, governor, director, guide, leader," from the Latin verb </a:t>
            </a:r>
            <a:r>
              <a:rPr lang="en-US" i="1" dirty="0" err="1" smtClean="0"/>
              <a:t>rego</a:t>
            </a:r>
            <a:r>
              <a:rPr lang="en-US" i="1" dirty="0" smtClean="0"/>
              <a:t>, </a:t>
            </a:r>
            <a:r>
              <a:rPr lang="en-US" i="1" dirty="0" err="1" smtClean="0"/>
              <a:t>regere</a:t>
            </a:r>
            <a:r>
              <a:rPr lang="en-US" i="1" dirty="0" smtClean="0"/>
              <a:t>, </a:t>
            </a:r>
            <a:r>
              <a:rPr lang="en-US" i="1" dirty="0" err="1" smtClean="0"/>
              <a:t>rexi</a:t>
            </a:r>
            <a:r>
              <a:rPr lang="en-US" i="1" dirty="0" smtClean="0"/>
              <a:t>, rectum,</a:t>
            </a:r>
            <a:r>
              <a:rPr lang="en-US" dirty="0" smtClean="0"/>
              <a:t> "to set straight, guide, direct".</a:t>
            </a:r>
            <a:r>
              <a:rPr lang="en-US" baseline="30000" dirty="0" smtClean="0">
                <a:hlinkClick r:id="rId3" action="ppaction://hlinkfile"/>
              </a:rPr>
              <a:t>[1]</a:t>
            </a:r>
            <a:r>
              <a:rPr lang="en-US" dirty="0" smtClean="0"/>
              <a:t> It has similar meanings, in governmental and academic spheres of administration.</a:t>
            </a:r>
          </a:p>
          <a:p>
            <a:endParaRPr lang="en-US" dirty="0" smtClean="0"/>
          </a:p>
          <a:p>
            <a:r>
              <a:rPr lang="en-US" sz="1200" b="1" dirty="0" smtClean="0">
                <a:effectLst/>
              </a:rPr>
              <a:t>Methodist</a:t>
            </a:r>
            <a:r>
              <a:rPr lang="en-US" sz="1200" dirty="0" smtClean="0">
                <a:effectLst/>
              </a:rPr>
              <a:t> One who emphasizes or insists on systematic procedure.</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117</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spiritual terminology, </a:t>
            </a:r>
            <a:r>
              <a:rPr lang="en-US" b="1" dirty="0" smtClean="0"/>
              <a:t>piety</a:t>
            </a:r>
            <a:r>
              <a:rPr lang="en-US" dirty="0" smtClean="0"/>
              <a:t> is a virtue that can mean religious devotion, spirituality, or a combination of both. A common element in most conceptions of piety is humility.</a:t>
            </a:r>
            <a:endParaRPr lang="en-US" sz="1200" dirty="0" smtClean="0">
              <a:effectLst/>
            </a:endParaRPr>
          </a:p>
          <a:p>
            <a:endParaRPr lang="en-US" sz="1200" dirty="0" smtClean="0">
              <a:effectLst/>
            </a:endParaRPr>
          </a:p>
          <a:p>
            <a:r>
              <a:rPr lang="en-US" b="1" dirty="0" smtClean="0"/>
              <a:t>What Moravians Believe </a:t>
            </a:r>
          </a:p>
          <a:p>
            <a:r>
              <a:rPr lang="en-US" dirty="0" smtClean="0"/>
              <a:t>The Moravian Church has stood for basic religious principles for more than 500 years. Through these years the church has often put into written form the precepts of its faith and practice in what is known as the Covenant for Christian Living.</a:t>
            </a:r>
          </a:p>
          <a:p>
            <a:r>
              <a:rPr lang="en-US" dirty="0" smtClean="0"/>
              <a:t>Moravians recognize the example of Christ's life and proclaim that Jesus Christ is Lord. Living the Christian life depends not only on our own effort, but upon God our Father, who in Jesus Christ accepts us as heirs of God and strengthens and sustains us. </a:t>
            </a:r>
            <a:br>
              <a:rPr lang="en-US" dirty="0" smtClean="0"/>
            </a:br>
            <a:r>
              <a:rPr lang="en-US" dirty="0" smtClean="0"/>
              <a:t/>
            </a:r>
            <a:br>
              <a:rPr lang="en-US" dirty="0" smtClean="0"/>
            </a:br>
            <a:r>
              <a:rPr lang="en-US" dirty="0" smtClean="0"/>
              <a:t>In baptism we are united with Christ in his death and resurrection, so we have died to sin and should walk in newness of life. We realize that our Christian faith must continually be nourished if it is to remain living and vital. Therefore, we desire to grow in our Christian lives through family devotions, personal prayer and study, and the opportunities for spiritual development offered by the Church.</a:t>
            </a:r>
            <a:br>
              <a:rPr lang="en-US" dirty="0" smtClean="0"/>
            </a:br>
            <a:r>
              <a:rPr lang="en-US" dirty="0" smtClean="0"/>
              <a:t/>
            </a:r>
            <a:br>
              <a:rPr lang="en-US" dirty="0" smtClean="0"/>
            </a:br>
            <a:r>
              <a:rPr lang="en-US" dirty="0" smtClean="0"/>
              <a:t>We deem it a sacred responsibility and genuine opportunity to be faithful stewards of all God has entrusted to us: our time, our talents, and our financial resources. We view all of life as a sacred trust to be used wisely.</a:t>
            </a:r>
            <a:br>
              <a:rPr lang="en-US" dirty="0" smtClean="0"/>
            </a:br>
            <a:r>
              <a:rPr lang="en-US" dirty="0" smtClean="0"/>
              <a:t/>
            </a:r>
            <a:br>
              <a:rPr lang="en-US" dirty="0" smtClean="0"/>
            </a:br>
            <a:r>
              <a:rPr lang="en-US" dirty="0" smtClean="0"/>
              <a:t>Realizing that God has called us from many and varied backgrounds, we recognize the possibility of disagreements or differences. Often these differences enrich the Church, but sometimes they divide. We consider it to be our responsibility to demonstrate within the congregational life the unity and togetherness created by God who made us one. How well we accomplish this will be a witness to our community as to the validity of our faith.</a:t>
            </a:r>
            <a:br>
              <a:rPr lang="en-US" dirty="0" smtClean="0"/>
            </a:br>
            <a:r>
              <a:rPr lang="en-US" dirty="0" smtClean="0"/>
              <a:t/>
            </a:r>
            <a:br>
              <a:rPr lang="en-US" dirty="0" smtClean="0"/>
            </a:br>
            <a:r>
              <a:rPr lang="en-US" dirty="0" smtClean="0"/>
              <a:t>Moravians support collegial experiences with children of God in other Christian churches, and carefully avoid all disputes, respecting opinions and ceremonies peculiar to one or another Church. We recognize that through the grace of Christ different denominations have received many gifts and that the Church of Christ may be enriched by these many and varied contributions. It is our desire that we may learn from one another and rejoice together in the riches of the love of Christ and the manifold wisdom of God. We welcome every step that brings us nearer the goal of unity in Him. In this fellowship we cooperate with other churches in the support of public charities or Christian enterprises, which have a just claim upon us as followers of the Lord Jesus Christ.</a:t>
            </a:r>
            <a:br>
              <a:rPr lang="en-US" dirty="0" smtClean="0"/>
            </a:b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118</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119</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Baptism</a:t>
            </a:r>
            <a:r>
              <a:rPr lang="en-US" b="0" u="none" dirty="0" smtClean="0"/>
              <a:t> - </a:t>
            </a:r>
            <a:r>
              <a:rPr lang="en-US" dirty="0" err="1" smtClean="0"/>
              <a:t>Affusion</a:t>
            </a:r>
            <a:r>
              <a:rPr lang="en-US" dirty="0" smtClean="0"/>
              <a:t>, or sprinkling is sufficient for Baptism, as well as immersion” (Catholic Dictionary, Addis and Arnold, p. 60; Question Box, p. 366).</a:t>
            </a:r>
            <a:r>
              <a:rPr lang="en-US" baseline="0" dirty="0" smtClean="0"/>
              <a:t>  </a:t>
            </a:r>
            <a:r>
              <a:rPr lang="en-US" dirty="0" smtClean="0"/>
              <a:t>An infant should receive baptism.  “Baptism, nowadays, is given almost exclusively to children” (Our Priesthood, </a:t>
            </a:r>
            <a:r>
              <a:rPr lang="en-US" dirty="0" err="1" smtClean="0"/>
              <a:t>Bruneau</a:t>
            </a:r>
            <a:r>
              <a:rPr lang="en-US" dirty="0" smtClean="0"/>
              <a:t>, p. 154).</a:t>
            </a:r>
            <a:r>
              <a:rPr lang="en-US" baseline="0" dirty="0" smtClean="0"/>
              <a:t>  </a:t>
            </a:r>
            <a:r>
              <a:rPr lang="en-US" dirty="0" smtClean="0"/>
              <a:t>He should be christened with the name of a “saint” and should have a “godfather and a godmother.”</a:t>
            </a:r>
            <a:r>
              <a:rPr lang="en-US" baseline="0" dirty="0" smtClean="0"/>
              <a:t>  </a:t>
            </a:r>
            <a:r>
              <a:rPr lang="en-US" dirty="0" smtClean="0"/>
              <a:t>Original sin, inherited from Adam, is forgiven when the infant is baptized.</a:t>
            </a:r>
          </a:p>
          <a:p>
            <a:endParaRPr lang="en-US" b="1" u="sng" dirty="0" smtClean="0">
              <a:effectLst/>
            </a:endParaRPr>
          </a:p>
          <a:p>
            <a:r>
              <a:rPr lang="en-US" b="1" u="sng" dirty="0" smtClean="0">
                <a:effectLst/>
              </a:rPr>
              <a:t>Transubstantiation</a:t>
            </a:r>
            <a:r>
              <a:rPr lang="en-US" dirty="0" smtClean="0">
                <a:effectLst/>
              </a:rPr>
              <a:t> – the change from</a:t>
            </a:r>
            <a:r>
              <a:rPr lang="en-US" baseline="0" dirty="0" smtClean="0">
                <a:effectLst/>
              </a:rPr>
              <a:t> bread and wine to the actual body and blood of Christ, performed at the consecration of the mass (adopted at the Lateran Council in 1215 A.D.).</a:t>
            </a:r>
            <a:endParaRPr lang="en-US" dirty="0" smtClean="0">
              <a:effectLst/>
            </a:endParaRPr>
          </a:p>
          <a:p>
            <a:endParaRPr lang="en-US" dirty="0" smtClean="0">
              <a:effectLst/>
            </a:endParaRPr>
          </a:p>
          <a:p>
            <a:r>
              <a:rPr lang="en-US" b="1" u="sng" dirty="0" smtClean="0">
                <a:effectLst/>
              </a:rPr>
              <a:t>Eucharist</a:t>
            </a:r>
            <a:r>
              <a:rPr lang="en-US" b="0" dirty="0" smtClean="0">
                <a:effectLst/>
              </a:rPr>
              <a:t> - </a:t>
            </a:r>
            <a:r>
              <a:rPr lang="en-US" b="0" dirty="0" smtClean="0"/>
              <a:t>also called Holy Communion, the Sacrament of the Altar, the Blessed Sacrament, the Lord's Supper</a:t>
            </a:r>
          </a:p>
          <a:p>
            <a:endParaRPr lang="en-US" b="0" dirty="0" smtClean="0"/>
          </a:p>
          <a:p>
            <a:r>
              <a:rPr lang="en-US" b="1" u="sng" dirty="0" smtClean="0"/>
              <a:t>Penance</a:t>
            </a:r>
            <a:r>
              <a:rPr lang="en-US" b="0" u="none" dirty="0" smtClean="0"/>
              <a:t> – confession / conversion from sin</a:t>
            </a:r>
            <a:endParaRPr lang="en-US" b="1" u="sng" dirty="0"/>
          </a:p>
        </p:txBody>
      </p:sp>
      <p:sp>
        <p:nvSpPr>
          <p:cNvPr id="4" name="Slide Number Placeholder 3"/>
          <p:cNvSpPr>
            <a:spLocks noGrp="1"/>
          </p:cNvSpPr>
          <p:nvPr>
            <p:ph type="sldNum" sz="quarter" idx="10"/>
          </p:nvPr>
        </p:nvSpPr>
        <p:spPr/>
        <p:txBody>
          <a:bodyPr/>
          <a:lstStyle/>
          <a:p>
            <a:fld id="{071CAF9D-4A93-42E2-90F6-67285A65EDC5}" type="slidenum">
              <a:rPr lang="en-US" smtClean="0"/>
              <a:t>12</a:t>
            </a:fld>
            <a:endParaRPr lang="en-US"/>
          </a:p>
        </p:txBody>
      </p:sp>
    </p:spTree>
    <p:extLst>
      <p:ext uri="{BB962C8B-B14F-4D97-AF65-F5344CB8AC3E}">
        <p14:creationId xmlns:p14="http://schemas.microsoft.com/office/powerpoint/2010/main" val="167298166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120</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121</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122</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123</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124</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125</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The </a:t>
            </a:r>
            <a:r>
              <a:rPr lang="en-US" b="1" i="1" dirty="0" smtClean="0"/>
              <a:t>Book of Discipline</a:t>
            </a:r>
            <a:r>
              <a:rPr lang="en-US" dirty="0" smtClean="0"/>
              <a:t> constitutes the law and doctrine of the United Methodist Church. It follows similar works for its predecessor denominations.</a:t>
            </a:r>
          </a:p>
          <a:p>
            <a:pPr rtl="0"/>
            <a:r>
              <a:rPr lang="en-US" dirty="0" smtClean="0"/>
              <a:t>It was originally published in 1784, in the Methodist Episcopal Church, and has been published every four years thereafter following the meeting of the General Conference, which passes legislation that is included in the </a:t>
            </a:r>
            <a:r>
              <a:rPr lang="en-US" i="1" dirty="0" smtClean="0"/>
              <a:t>Book of Discipline</a:t>
            </a:r>
            <a:r>
              <a:rPr lang="en-US" dirty="0" smtClean="0"/>
              <a:t>. The most recent edition is that of 2012.</a:t>
            </a:r>
          </a:p>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126</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United Methodists commonly incorporate the Apostles' Creed into their worship services. The version that is most often used is located at #881 in the </a:t>
            </a:r>
            <a:r>
              <a:rPr lang="en-US" sz="1200" i="1" dirty="0" smtClean="0"/>
              <a:t>United Methodist Hymnal</a:t>
            </a:r>
            <a:r>
              <a:rPr lang="en-US" sz="1200" dirty="0" smtClean="0"/>
              <a:t>, one of their most popular hymnals with a heritage to </a:t>
            </a:r>
            <a:r>
              <a:rPr lang="en-US" sz="1200" dirty="0" smtClean="0">
                <a:hlinkClick r:id="rId3" action="ppaction://hlinkfile" tooltip="John Wesley"/>
              </a:rPr>
              <a:t>John Wesley</a:t>
            </a:r>
            <a:r>
              <a:rPr lang="en-US" sz="1200" dirty="0" smtClean="0"/>
              <a:t>, founder of </a:t>
            </a:r>
            <a:r>
              <a:rPr lang="en-US" sz="1200" dirty="0" smtClean="0">
                <a:hlinkClick r:id="rId4" action="ppaction://hlinkfile" tooltip="Methodism"/>
              </a:rPr>
              <a:t>Methodism</a:t>
            </a:r>
            <a:r>
              <a:rPr lang="en-US" sz="1200" dirty="0" smtClean="0"/>
              <a:t>. The United Methodist Version is notable for omitting the line "he descended into hell," but is otherwise very similar to the Book of Common Prayer version. The 1989 Hymnal has both the traditional version and the ecumenical version, which includes "he descended to the dead."</a:t>
            </a:r>
          </a:p>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127</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128</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129</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13</a:t>
            </a:fld>
            <a:endParaRPr lang="en-US"/>
          </a:p>
        </p:txBody>
      </p:sp>
    </p:spTree>
    <p:extLst>
      <p:ext uri="{BB962C8B-B14F-4D97-AF65-F5344CB8AC3E}">
        <p14:creationId xmlns:p14="http://schemas.microsoft.com/office/powerpoint/2010/main" val="62350631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130</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131</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132</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133</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134</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135</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136</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137</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138</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139</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0381">
              <a:defRPr/>
            </a:pPr>
            <a:endParaRPr lang="en-US" sz="2200" dirty="0"/>
          </a:p>
        </p:txBody>
      </p:sp>
      <p:sp>
        <p:nvSpPr>
          <p:cNvPr id="4" name="Slide Number Placeholder 3"/>
          <p:cNvSpPr>
            <a:spLocks noGrp="1"/>
          </p:cNvSpPr>
          <p:nvPr>
            <p:ph type="sldNum" sz="quarter" idx="10"/>
          </p:nvPr>
        </p:nvSpPr>
        <p:spPr/>
        <p:txBody>
          <a:bodyPr/>
          <a:lstStyle/>
          <a:p>
            <a:fld id="{071CAF9D-4A93-42E2-90F6-67285A65EDC5}" type="slidenum">
              <a:rPr lang="en-US" smtClean="0"/>
              <a:t>14</a:t>
            </a:fld>
            <a:endParaRPr lang="en-US"/>
          </a:p>
        </p:txBody>
      </p:sp>
    </p:spTree>
    <p:extLst>
      <p:ext uri="{BB962C8B-B14F-4D97-AF65-F5344CB8AC3E}">
        <p14:creationId xmlns:p14="http://schemas.microsoft.com/office/powerpoint/2010/main" val="175138702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140</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1:1 In the beginning was the Word, and Word</a:t>
            </a:r>
            <a:r>
              <a:rPr lang="en-US" baseline="0" dirty="0" smtClean="0"/>
              <a:t> was with God, and the Word was God.</a:t>
            </a:r>
          </a:p>
          <a:p>
            <a:endParaRPr lang="en-US" baseline="0" dirty="0" smtClean="0"/>
          </a:p>
          <a:p>
            <a:r>
              <a:rPr lang="en-US" baseline="0" dirty="0" smtClean="0"/>
              <a:t>Michael the Archangel theory is based on the argument that the work of Michael the archangel in Daniel 12 and Revelation 12 is the same as the work of Jesus, and therefore, the two are the same person.  Further, they argue that Jesus is now an archangel in heaven because 1 Thessalonians 4:16 states that when he returns it will be “with the voice of the archangel.”</a:t>
            </a:r>
            <a:endParaRPr lang="en-US" baseline="0" dirty="0" smtClean="0"/>
          </a:p>
          <a:p>
            <a:r>
              <a:rPr lang="en-US" baseline="0" dirty="0" smtClean="0"/>
              <a:t>Pagan (definition) – pertaining to the worship or worshipers of any religion that is neither Christian, Jewish, nor Muslim; heathenish, </a:t>
            </a:r>
            <a:r>
              <a:rPr lang="en-US" baseline="0" dirty="0" smtClean="0"/>
              <a:t>idolatrous</a:t>
            </a:r>
          </a:p>
          <a:p>
            <a:endParaRPr lang="en-US" baseline="0" dirty="0" smtClean="0"/>
          </a:p>
          <a:p>
            <a:r>
              <a:rPr lang="en-US" baseline="0" dirty="0" err="1" smtClean="0"/>
              <a:t>Toture</a:t>
            </a:r>
            <a:r>
              <a:rPr lang="en-US" baseline="0" dirty="0" smtClean="0"/>
              <a:t> stake – started by Judge Rutherford, the Society’s second president in 1928; a “torture stake” was a single pole with no cross member</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141</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Acts</a:t>
            </a:r>
            <a:r>
              <a:rPr lang="en-US" baseline="0" dirty="0" smtClean="0"/>
              <a:t> 15:20, 29 and 21:25 Gentile Christians are advised to abstain “from blood.”  Most Christians interpret this to mean abstain form the eating of blood.  The Watchtower Society has taught since 1945 that this means that true Christians are to avoid blood transfusions.  The Society leadership equated receiving blood with eating blood, and many Jehovah’s Witnesses have chosen death instead of accepting a life saving blood transfusion.  The May 22, 1994 edition of </a:t>
            </a:r>
            <a:r>
              <a:rPr lang="en-US" i="1" baseline="0" dirty="0" smtClean="0"/>
              <a:t>Awake!</a:t>
            </a:r>
            <a:r>
              <a:rPr lang="en-US" baseline="0" dirty="0" smtClean="0"/>
              <a:t> Magazine featured pictures of 26 Witness children who died in cases involving the refusal of blood transfusion.  In 1980 the Society reversed its ban against organ transplants and thus weakened its position on blood transfusions. </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142</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143</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Witnesses believe loyalty to the organization is equivalent to loyalty to the Divine.  They hold</a:t>
            </a:r>
            <a:r>
              <a:rPr lang="en-US" sz="1200" baseline="0" dirty="0" smtClean="0"/>
              <a:t> that one’s obedience to God can be measured by one’s submission to the Governing Body of Jehovah’s Witnesses and that to dissent from the “faithful and discreet slave” is to reject God’s counsel.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Dissent – to differ in sentiment or opinion, especially from the majority; disagree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Exultation – the act or condition of rejoicing greatly</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144</a:t>
            </a:fld>
            <a:endParaRPr lang="en-US"/>
          </a:p>
        </p:txBody>
      </p:sp>
    </p:spTree>
    <p:extLst>
      <p:ext uri="{BB962C8B-B14F-4D97-AF65-F5344CB8AC3E}">
        <p14:creationId xmlns:p14="http://schemas.microsoft.com/office/powerpoint/2010/main" val="86087034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Matthew 24:45-47</a:t>
            </a:r>
            <a:r>
              <a:rPr lang="en-US" baseline="0" dirty="0" smtClean="0"/>
              <a:t> “Who then is a faithful and wise servant, whom his master made ruler over his household, to give them food in due season?  Blessed is that servant whom his master, when he comes will find so doing.  Assuredly, I say to you that he will make him ruler over all his good.”</a:t>
            </a:r>
          </a:p>
          <a:p>
            <a:endParaRPr lang="en-US" baseline="0" dirty="0" smtClean="0"/>
          </a:p>
          <a:p>
            <a:r>
              <a:rPr lang="en-US" baseline="0" dirty="0" smtClean="0"/>
              <a:t>Who then is a faithful and wise servant?  All should live in the same expectation of the coming of Christ which a servant has with respect to the return of his master, who, in departing for a season, left the management of his affairs to him, and of which management he is to give an exact account on his master return.</a:t>
            </a:r>
            <a:endParaRPr lang="en-US" dirty="0" smtClean="0"/>
          </a:p>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145</a:t>
            </a:fld>
            <a:endParaRPr lang="en-US"/>
          </a:p>
        </p:txBody>
      </p:sp>
    </p:spTree>
    <p:extLst>
      <p:ext uri="{BB962C8B-B14F-4D97-AF65-F5344CB8AC3E}">
        <p14:creationId xmlns:p14="http://schemas.microsoft.com/office/powerpoint/2010/main" val="387027745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Acts 5:29 But Peter and</a:t>
            </a:r>
            <a:r>
              <a:rPr lang="en-US" baseline="0" dirty="0" smtClean="0"/>
              <a:t> the other apostles answered and said: “We ought to obey God rather than men.”</a:t>
            </a:r>
          </a:p>
          <a:p>
            <a:endParaRPr lang="en-US" baseline="0" dirty="0" smtClean="0"/>
          </a:p>
          <a:p>
            <a:r>
              <a:rPr lang="en-US" baseline="0" dirty="0" smtClean="0"/>
              <a:t>1 John 4:1 Beloved, do not believe every spirit, but test the spirits, whether they are of God; because many false prophets have gone out into the world.</a:t>
            </a:r>
          </a:p>
          <a:p>
            <a:endParaRPr lang="en-US" baseline="0" dirty="0" smtClean="0"/>
          </a:p>
          <a:p>
            <a:r>
              <a:rPr lang="en-US" baseline="0" dirty="0" smtClean="0"/>
              <a:t>1 Thess. 5:21 Test all things; hold fast what is good.</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146</a:t>
            </a:fld>
            <a:endParaRPr lang="en-US"/>
          </a:p>
        </p:txBody>
      </p:sp>
    </p:spTree>
    <p:extLst>
      <p:ext uri="{BB962C8B-B14F-4D97-AF65-F5344CB8AC3E}">
        <p14:creationId xmlns:p14="http://schemas.microsoft.com/office/powerpoint/2010/main" val="346729924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Luke 21:24</a:t>
            </a:r>
            <a:r>
              <a:rPr lang="en-US" baseline="0" dirty="0" smtClean="0"/>
              <a:t> And they will fall by the edge of the sword, and be led away captive into all nations.  And Jerusalem will be trampled by Gentiles until the times of the Gentiles are fulfilled.</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147</a:t>
            </a:fld>
            <a:endParaRPr lang="en-US"/>
          </a:p>
        </p:txBody>
      </p:sp>
    </p:spTree>
    <p:extLst>
      <p:ext uri="{BB962C8B-B14F-4D97-AF65-F5344CB8AC3E}">
        <p14:creationId xmlns:p14="http://schemas.microsoft.com/office/powerpoint/2010/main" val="138754566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 4:23 “And inasmuch as the king saw a watcher</a:t>
            </a:r>
            <a:r>
              <a:rPr lang="en-US" baseline="0" dirty="0" smtClean="0"/>
              <a:t>, a holy one, coming down from heaven and saying, ‘Chop down the tree and destroy it, but leave its stump and roots in the earth, bound with a band of iron and bronze in the tender grass of the field, till seven times pass over him’;</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148</a:t>
            </a:fld>
            <a:endParaRPr lang="en-US"/>
          </a:p>
        </p:txBody>
      </p:sp>
    </p:spTree>
    <p:extLst>
      <p:ext uri="{BB962C8B-B14F-4D97-AF65-F5344CB8AC3E}">
        <p14:creationId xmlns:p14="http://schemas.microsoft.com/office/powerpoint/2010/main" val="384547206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149</a:t>
            </a:fld>
            <a:endParaRPr lang="en-US"/>
          </a:p>
        </p:txBody>
      </p:sp>
    </p:spTree>
    <p:extLst>
      <p:ext uri="{BB962C8B-B14F-4D97-AF65-F5344CB8AC3E}">
        <p14:creationId xmlns:p14="http://schemas.microsoft.com/office/powerpoint/2010/main" val="462451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Monsignor Daniel </a:t>
            </a:r>
            <a:r>
              <a:rPr lang="en-US" dirty="0" err="1" smtClean="0"/>
              <a:t>Kutys</a:t>
            </a:r>
            <a:r>
              <a:rPr lang="en-US" dirty="0" smtClean="0"/>
              <a:t> is currently the Pastor of Saints Peter and Paul Church in West Chester, Pennsylvania. He has held the positions of Executive Director, Office for the Catechism and Deputy Secretary for Catechists for the United States Conference of Catholic Bishops in Washington, D.C. In 2008, Monsignor </a:t>
            </a:r>
            <a:r>
              <a:rPr lang="en-US" dirty="0" err="1" smtClean="0"/>
              <a:t>Kutys</a:t>
            </a:r>
            <a:r>
              <a:rPr lang="en-US" dirty="0" smtClean="0"/>
              <a:t> was named Executive Director of the USCCB Secretariat of Evangelization and Catechesis.</a:t>
            </a:r>
          </a:p>
          <a:p>
            <a:endParaRPr lang="en-US" dirty="0" smtClean="0"/>
          </a:p>
          <a:p>
            <a:r>
              <a:rPr lang="en-US" dirty="0" smtClean="0"/>
              <a:t>Monsignor </a:t>
            </a:r>
            <a:r>
              <a:rPr lang="en-US" dirty="0" err="1" smtClean="0"/>
              <a:t>Kutys</a:t>
            </a:r>
            <a:r>
              <a:rPr lang="en-US" dirty="0" smtClean="0"/>
              <a:t> has also served the Archdiocese of Philadelphia in numerous ways since his ordination to the Priesthood in 1980, including Parochial Vicar at Saint Gabriel Parish in Norwood and Parochial Vicar at Saint Cecelia Parish in the Fox Chase section of Northeast Philadelphia. From 1987 to 1993, Monsignor </a:t>
            </a:r>
            <a:r>
              <a:rPr lang="en-US" dirty="0" err="1" smtClean="0"/>
              <a:t>Kutys</a:t>
            </a:r>
            <a:r>
              <a:rPr lang="en-US" dirty="0" smtClean="0"/>
              <a:t> served as a faculty member in the theology department at the former Saint James High School in Chester. Following this appointment, Monsignor became the Archdiocesan Director of Religious Education, where he held responsibility for administering and guiding religion curriculum for grades Pre-K through 12.</a:t>
            </a:r>
          </a:p>
          <a:p>
            <a:endParaRPr lang="en-US" dirty="0" smtClean="0"/>
          </a:p>
          <a:p>
            <a:r>
              <a:rPr lang="en-US" dirty="0" smtClean="0"/>
              <a:t>Monsignor currently serves as a member of the advisory board of Villa Maria Academy and a member of the Saint Charles </a:t>
            </a:r>
            <a:r>
              <a:rPr lang="en-US" dirty="0" err="1" smtClean="0"/>
              <a:t>Borromeo</a:t>
            </a:r>
            <a:r>
              <a:rPr lang="en-US" dirty="0" smtClean="0"/>
              <a:t> Seminary Board of Trustees. Monsignor </a:t>
            </a:r>
            <a:r>
              <a:rPr lang="en-US" dirty="0" err="1" smtClean="0"/>
              <a:t>Kutys</a:t>
            </a:r>
            <a:r>
              <a:rPr lang="en-US" dirty="0" smtClean="0"/>
              <a:t> holds a Bachelor of Arts degree in philosophy and a Master of Divinity degree from Saint Charles </a:t>
            </a:r>
            <a:r>
              <a:rPr lang="en-US" dirty="0" err="1" smtClean="0"/>
              <a:t>Borromeo</a:t>
            </a:r>
            <a:r>
              <a:rPr lang="en-US" dirty="0" smtClean="0"/>
              <a:t> Seminary.</a:t>
            </a:r>
          </a:p>
          <a:p>
            <a:pPr marL="0" lvl="1" defTabSz="930381">
              <a:defRPr/>
            </a:pPr>
            <a:endParaRPr lang="en-US" sz="2200" dirty="0"/>
          </a:p>
        </p:txBody>
      </p:sp>
      <p:sp>
        <p:nvSpPr>
          <p:cNvPr id="4" name="Slide Number Placeholder 3"/>
          <p:cNvSpPr>
            <a:spLocks noGrp="1"/>
          </p:cNvSpPr>
          <p:nvPr>
            <p:ph type="sldNum" sz="quarter" idx="10"/>
          </p:nvPr>
        </p:nvSpPr>
        <p:spPr/>
        <p:txBody>
          <a:bodyPr/>
          <a:lstStyle/>
          <a:p>
            <a:fld id="{071CAF9D-4A93-42E2-90F6-67285A65EDC5}" type="slidenum">
              <a:rPr lang="en-US" smtClean="0"/>
              <a:t>15</a:t>
            </a:fld>
            <a:endParaRPr lang="en-US"/>
          </a:p>
        </p:txBody>
      </p:sp>
    </p:spTree>
    <p:extLst>
      <p:ext uri="{BB962C8B-B14F-4D97-AF65-F5344CB8AC3E}">
        <p14:creationId xmlns:p14="http://schemas.microsoft.com/office/powerpoint/2010/main" val="175138702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Idiosyncratic – quirk: a way of behaving</a:t>
            </a:r>
            <a:r>
              <a:rPr lang="en-US" baseline="0" dirty="0" smtClean="0"/>
              <a:t>, thinking, or feeling that is peculiar to an individual or group, especially and odd or unusual one</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150</a:t>
            </a:fld>
            <a:endParaRPr lang="en-US"/>
          </a:p>
        </p:txBody>
      </p:sp>
    </p:spTree>
    <p:extLst>
      <p:ext uri="{BB962C8B-B14F-4D97-AF65-F5344CB8AC3E}">
        <p14:creationId xmlns:p14="http://schemas.microsoft.com/office/powerpoint/2010/main" val="298681993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Tim. 2:16-18 But</a:t>
            </a:r>
            <a:r>
              <a:rPr lang="en-US" baseline="0" dirty="0" smtClean="0"/>
              <a:t> shun profane and idle babblings, for they will increase to more ungodliness.  And their message will spread like cancer.  </a:t>
            </a:r>
            <a:r>
              <a:rPr lang="en-US" baseline="0" dirty="0" err="1" smtClean="0"/>
              <a:t>Hymenaues</a:t>
            </a:r>
            <a:r>
              <a:rPr lang="en-US" baseline="0" dirty="0" smtClean="0"/>
              <a:t> and </a:t>
            </a:r>
            <a:r>
              <a:rPr lang="en-US" baseline="0" dirty="0" err="1" smtClean="0"/>
              <a:t>Philetus</a:t>
            </a:r>
            <a:r>
              <a:rPr lang="en-US" baseline="0" dirty="0" smtClean="0"/>
              <a:t> are of this sort, who have strayed concerning the truth, saying that the resurrection of the Lord is already past; and they overthrow the faith of some.</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151</a:t>
            </a:fld>
            <a:endParaRPr lang="en-US"/>
          </a:p>
        </p:txBody>
      </p:sp>
    </p:spTree>
    <p:extLst>
      <p:ext uri="{BB962C8B-B14F-4D97-AF65-F5344CB8AC3E}">
        <p14:creationId xmlns:p14="http://schemas.microsoft.com/office/powerpoint/2010/main" val="121767699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Revelation 7:4 says the 144,000 are all of the tribes of the children of Israel</a:t>
            </a:r>
          </a:p>
          <a:p>
            <a:r>
              <a:rPr lang="en-US" dirty="0" smtClean="0"/>
              <a:t>Revelation</a:t>
            </a:r>
            <a:r>
              <a:rPr lang="en-US" baseline="0" dirty="0" smtClean="0"/>
              <a:t> 14:4 says they are virgins “not defiled with women, for they are virgins”</a:t>
            </a:r>
          </a:p>
          <a:p>
            <a:endParaRPr lang="en-US" baseline="0" dirty="0" smtClean="0"/>
          </a:p>
          <a:p>
            <a:r>
              <a:rPr lang="en-US" baseline="0" dirty="0" smtClean="0"/>
              <a:t>144,000 is only mentioned twice in the Bible (Rev. 7 and 14)</a:t>
            </a:r>
          </a:p>
          <a:p>
            <a:r>
              <a:rPr lang="en-US" baseline="0" dirty="0" smtClean="0"/>
              <a:t>The Watchtower makes the claim that in these Scriptures the number 144,000 is literal, but all other descriptors of them are figurative, saying that they are not literally:</a:t>
            </a:r>
          </a:p>
          <a:p>
            <a:pPr marL="171450" indent="-171450">
              <a:buFont typeface="Arial" pitchFamily="34" charset="0"/>
              <a:buChar char="•"/>
            </a:pPr>
            <a:r>
              <a:rPr lang="en-US" baseline="0" dirty="0" smtClean="0"/>
              <a:t>From the tribes of Israel</a:t>
            </a:r>
          </a:p>
          <a:p>
            <a:pPr marL="171450" indent="-171450">
              <a:buFont typeface="Arial" pitchFamily="34" charset="0"/>
              <a:buChar char="•"/>
            </a:pPr>
            <a:r>
              <a:rPr lang="en-US" baseline="0" dirty="0" smtClean="0"/>
              <a:t>Having the name of Lamb and Father on their foreheads</a:t>
            </a:r>
          </a:p>
          <a:p>
            <a:pPr marL="171450" indent="-171450">
              <a:buFont typeface="Arial" pitchFamily="34" charset="0"/>
              <a:buChar char="•"/>
            </a:pPr>
            <a:r>
              <a:rPr lang="en-US" baseline="0" dirty="0" smtClean="0"/>
              <a:t>Virgins</a:t>
            </a:r>
          </a:p>
          <a:p>
            <a:pPr marL="171450" indent="-171450">
              <a:buFont typeface="Arial" pitchFamily="34" charset="0"/>
              <a:buChar char="•"/>
            </a:pPr>
            <a:r>
              <a:rPr lang="en-US" baseline="0" dirty="0" smtClean="0"/>
              <a:t>Holding no falsehood on their mouths</a:t>
            </a:r>
          </a:p>
          <a:p>
            <a:pPr marL="171450" indent="-171450">
              <a:buFont typeface="Arial" pitchFamily="34" charset="0"/>
              <a:buChar char="•"/>
            </a:pPr>
            <a:r>
              <a:rPr lang="en-US" baseline="0" dirty="0" smtClean="0"/>
              <a:t>Without blemish</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152</a:t>
            </a:fld>
            <a:endParaRPr lang="en-US"/>
          </a:p>
        </p:txBody>
      </p:sp>
    </p:spTree>
    <p:extLst>
      <p:ext uri="{BB962C8B-B14F-4D97-AF65-F5344CB8AC3E}">
        <p14:creationId xmlns:p14="http://schemas.microsoft.com/office/powerpoint/2010/main" val="16134872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Jehovah’s Witnesses celebrate the communion of the Lord’s Supper</a:t>
            </a:r>
            <a:r>
              <a:rPr lang="en-US" baseline="0" dirty="0" smtClean="0"/>
              <a:t> only once a year.</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153</a:t>
            </a:fld>
            <a:endParaRPr lang="en-US"/>
          </a:p>
        </p:txBody>
      </p:sp>
    </p:spTree>
    <p:extLst>
      <p:ext uri="{BB962C8B-B14F-4D97-AF65-F5344CB8AC3E}">
        <p14:creationId xmlns:p14="http://schemas.microsoft.com/office/powerpoint/2010/main" val="105567039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Jehovah’s Witnesses teach that only 144,000 people will go to heaven. God chooses these 144,000 individuals, the process began with the first century Christians and was completed in the year 1935. Of course from 1879 (the year the Watchtower started) till 1935 only faithful Jehovah’s Witnesses were chosen for this special role. All faithful Jehovah’s Witnesses not chosen to be among the 144,000 elite that go to heaven (those joining the Watchtower after 1935) will spend eternity on earth. All other people on the earth will be destroyed at war of Armageddon here on earth. This would also include any Jehovah's Witnesses who has been </a:t>
            </a:r>
            <a:r>
              <a:rPr lang="en-US" sz="1200" b="0" kern="1200" dirty="0" err="1" smtClean="0">
                <a:solidFill>
                  <a:schemeClr val="tx1"/>
                </a:solidFill>
                <a:effectLst/>
                <a:latin typeface="+mn-lt"/>
                <a:ea typeface="+mn-ea"/>
                <a:cs typeface="+mn-cs"/>
              </a:rPr>
              <a:t>disfellowshipped</a:t>
            </a:r>
            <a:r>
              <a:rPr lang="en-US" sz="1200" b="0" kern="1200" dirty="0" smtClean="0">
                <a:solidFill>
                  <a:schemeClr val="tx1"/>
                </a:solidFill>
                <a:effectLst/>
                <a:latin typeface="+mn-lt"/>
                <a:ea typeface="+mn-ea"/>
                <a:cs typeface="+mn-cs"/>
              </a:rPr>
              <a:t> or is otherwise unfaithful to the Watchtower and has not worked his or her way back into the good graces of the Watchtower by the time of Armageddon. </a:t>
            </a:r>
            <a:endParaRPr lang="en-US" sz="1200" b="0" dirty="0" smtClean="0">
              <a:effectLst/>
            </a:endParaRPr>
          </a:p>
          <a:p>
            <a:r>
              <a:rPr lang="en-US" sz="1200" b="0" kern="1200" dirty="0" smtClean="0">
                <a:solidFill>
                  <a:schemeClr val="tx1"/>
                </a:solidFill>
                <a:effectLst/>
                <a:latin typeface="+mn-lt"/>
                <a:ea typeface="+mn-ea"/>
                <a:cs typeface="+mn-cs"/>
              </a:rPr>
              <a:t>There are of course many holes in this theory and if this is your first exposure to this teaching you are probably in a state of disbelief. This is however a Watchtower teaching accepted by six million Jehovah’s Witnesses. </a:t>
            </a:r>
            <a:endParaRPr lang="en-US" sz="1200" b="0" dirty="0" smtClean="0">
              <a:effectLst/>
            </a:endParaRPr>
          </a:p>
          <a:p>
            <a:endParaRPr lang="en-US" sz="1200" b="0" dirty="0" smtClean="0"/>
          </a:p>
          <a:p>
            <a:r>
              <a:rPr lang="en-US" sz="1200" b="0" kern="1200" dirty="0" smtClean="0">
                <a:solidFill>
                  <a:schemeClr val="tx1"/>
                </a:solidFill>
                <a:effectLst/>
                <a:latin typeface="+mn-lt"/>
                <a:ea typeface="+mn-ea"/>
                <a:cs typeface="+mn-cs"/>
              </a:rPr>
              <a:t>But for the moment let’s say they are correct, only 144,000 faithful Christians will go to heaven and that it started with Christ’s apostles. According to the Watchtower there were 52,465 of the select 144,000 still alive in 1935. That means that in 1800 plus years, from the time of the apostles till 1879 God could find only 91,535 faithful Christians worthy of a heavenly calling, but in the short span of 56 years He was able to find 52,465.</a:t>
            </a:r>
          </a:p>
          <a:p>
            <a:r>
              <a:rPr lang="en-US" sz="1200" b="0" kern="1200" dirty="0" smtClean="0">
                <a:solidFill>
                  <a:schemeClr val="tx1"/>
                </a:solidFill>
                <a:effectLst/>
                <a:latin typeface="+mn-lt"/>
                <a:ea typeface="+mn-ea"/>
                <a:cs typeface="+mn-cs"/>
              </a:rPr>
              <a:t>It certainly does not seem reasonable that the preaching work of the apostles and the first century Christians would only reach 91,535 people not to mention the next 1700 years. Any thinking person would realize that the number of 144,000 Christians would have been filled long before 1879, most likely in the first century.</a:t>
            </a:r>
          </a:p>
          <a:p>
            <a:endParaRPr lang="en-US" sz="1200" b="0" dirty="0"/>
          </a:p>
        </p:txBody>
      </p:sp>
      <p:sp>
        <p:nvSpPr>
          <p:cNvPr id="4" name="Slide Number Placeholder 3"/>
          <p:cNvSpPr>
            <a:spLocks noGrp="1"/>
          </p:cNvSpPr>
          <p:nvPr>
            <p:ph type="sldNum" sz="quarter" idx="10"/>
          </p:nvPr>
        </p:nvSpPr>
        <p:spPr/>
        <p:txBody>
          <a:bodyPr/>
          <a:lstStyle/>
          <a:p>
            <a:fld id="{071CAF9D-4A93-42E2-90F6-67285A65EDC5}" type="slidenum">
              <a:rPr lang="en-US" smtClean="0"/>
              <a:t>154</a:t>
            </a:fld>
            <a:endParaRPr lang="en-US"/>
          </a:p>
        </p:txBody>
      </p:sp>
    </p:spTree>
    <p:extLst>
      <p:ext uri="{BB962C8B-B14F-4D97-AF65-F5344CB8AC3E}">
        <p14:creationId xmlns:p14="http://schemas.microsoft.com/office/powerpoint/2010/main" val="263674580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155</a:t>
            </a:fld>
            <a:endParaRPr lang="en-US"/>
          </a:p>
        </p:txBody>
      </p:sp>
    </p:spTree>
    <p:extLst>
      <p:ext uri="{BB962C8B-B14F-4D97-AF65-F5344CB8AC3E}">
        <p14:creationId xmlns:p14="http://schemas.microsoft.com/office/powerpoint/2010/main" val="3346601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0381">
              <a:defRPr/>
            </a:pPr>
            <a:endParaRPr lang="en-US" sz="2200" dirty="0"/>
          </a:p>
        </p:txBody>
      </p:sp>
      <p:sp>
        <p:nvSpPr>
          <p:cNvPr id="4" name="Slide Number Placeholder 3"/>
          <p:cNvSpPr>
            <a:spLocks noGrp="1"/>
          </p:cNvSpPr>
          <p:nvPr>
            <p:ph type="sldNum" sz="quarter" idx="10"/>
          </p:nvPr>
        </p:nvSpPr>
        <p:spPr/>
        <p:txBody>
          <a:bodyPr/>
          <a:lstStyle/>
          <a:p>
            <a:fld id="{071CAF9D-4A93-42E2-90F6-67285A65EDC5}" type="slidenum">
              <a:rPr lang="en-US" smtClean="0"/>
              <a:t>16</a:t>
            </a:fld>
            <a:endParaRPr lang="en-US"/>
          </a:p>
        </p:txBody>
      </p:sp>
    </p:spTree>
    <p:extLst>
      <p:ext uri="{BB962C8B-B14F-4D97-AF65-F5344CB8AC3E}">
        <p14:creationId xmlns:p14="http://schemas.microsoft.com/office/powerpoint/2010/main" val="1751387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0381">
              <a:defRPr/>
            </a:pPr>
            <a:endParaRPr lang="en-US" sz="2200" dirty="0"/>
          </a:p>
        </p:txBody>
      </p:sp>
      <p:sp>
        <p:nvSpPr>
          <p:cNvPr id="4" name="Slide Number Placeholder 3"/>
          <p:cNvSpPr>
            <a:spLocks noGrp="1"/>
          </p:cNvSpPr>
          <p:nvPr>
            <p:ph type="sldNum" sz="quarter" idx="10"/>
          </p:nvPr>
        </p:nvSpPr>
        <p:spPr/>
        <p:txBody>
          <a:bodyPr/>
          <a:lstStyle/>
          <a:p>
            <a:fld id="{071CAF9D-4A93-42E2-90F6-67285A65EDC5}" type="slidenum">
              <a:rPr lang="en-US" smtClean="0"/>
              <a:t>17</a:t>
            </a:fld>
            <a:endParaRPr lang="en-US"/>
          </a:p>
        </p:txBody>
      </p:sp>
    </p:spTree>
    <p:extLst>
      <p:ext uri="{BB962C8B-B14F-4D97-AF65-F5344CB8AC3E}">
        <p14:creationId xmlns:p14="http://schemas.microsoft.com/office/powerpoint/2010/main" val="1751387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u="sng" dirty="0"/>
              <a:t>Celibacy</a:t>
            </a:r>
            <a:r>
              <a:rPr lang="en-US" sz="1000" dirty="0"/>
              <a:t> - state of being unmarried and sexually abstinent, usually in association with the role of a religious official.</a:t>
            </a:r>
          </a:p>
          <a:p>
            <a:pPr marL="0" lvl="1" defTabSz="914200">
              <a:defRPr/>
            </a:pPr>
            <a:r>
              <a:rPr lang="en-US" sz="1000" dirty="0"/>
              <a:t>“The law of celibacy of the clergy is not a divine institution but is a rule of the Church which developed gradually, and was finally made a part of the legal code for the greater part of the world” (Externals of the Catholic Church, Sullivan, p.6)</a:t>
            </a:r>
          </a:p>
          <a:p>
            <a:pPr marL="0" lvl="1" defTabSz="914200">
              <a:defRPr/>
            </a:pPr>
            <a:r>
              <a:rPr lang="en-US" sz="1000" b="1" dirty="0"/>
              <a:t>1 Timothy 4:3</a:t>
            </a:r>
            <a:r>
              <a:rPr lang="en-US" sz="1000" dirty="0"/>
              <a:t> – Now the Spirit expressly says that in </a:t>
            </a:r>
            <a:r>
              <a:rPr lang="en-US" sz="1000" b="1" u="sng" dirty="0"/>
              <a:t>latter times </a:t>
            </a:r>
            <a:r>
              <a:rPr lang="en-US" sz="1000" dirty="0"/>
              <a:t>some will depart from the faith, giving heed to deceiving spirits and doctrines of demons, speaking lies in hypocrisy, having their own conscience seared with a hot iron, </a:t>
            </a:r>
            <a:r>
              <a:rPr lang="en-US" sz="1000" b="1" u="sng" dirty="0"/>
              <a:t>forbidding to marry</a:t>
            </a:r>
            <a:r>
              <a:rPr lang="en-US" sz="1000" dirty="0"/>
              <a:t>, and </a:t>
            </a:r>
            <a:r>
              <a:rPr lang="en-US" sz="1000" b="1" u="sng" dirty="0"/>
              <a:t>commanding to abstain from foods </a:t>
            </a:r>
            <a:r>
              <a:rPr lang="en-US" sz="1000" dirty="0"/>
              <a:t>which God created to be received with thanksgiving by those who believe and know the truth.  For every creature of God is good, and nothing is to be refused if it is received with thanksgiving.</a:t>
            </a:r>
          </a:p>
          <a:p>
            <a:pPr marL="0" lvl="1" defTabSz="914200">
              <a:defRPr/>
            </a:pPr>
            <a:r>
              <a:rPr lang="en-US" sz="1000" b="1" dirty="0"/>
              <a:t>Matthew 8:14</a:t>
            </a:r>
            <a:r>
              <a:rPr lang="en-US" sz="1000" dirty="0"/>
              <a:t> – Now when Jesus had come into Peter’s house, He saw his wife’s mother lying sick with a fever.</a:t>
            </a:r>
          </a:p>
          <a:p>
            <a:pPr marL="0" lvl="1" defTabSz="914200">
              <a:defRPr/>
            </a:pPr>
            <a:r>
              <a:rPr lang="en-US" sz="1000" b="1" dirty="0"/>
              <a:t>Mark 1: 29-31</a:t>
            </a:r>
            <a:r>
              <a:rPr lang="en-US" sz="1000" dirty="0"/>
              <a:t> – READ</a:t>
            </a:r>
          </a:p>
          <a:p>
            <a:pPr marL="0" lvl="1" defTabSz="914200">
              <a:defRPr/>
            </a:pPr>
            <a:endParaRPr lang="en-US" sz="1000" dirty="0"/>
          </a:p>
          <a:p>
            <a:pPr marL="0" lvl="1" defTabSz="914200">
              <a:defRPr/>
            </a:pPr>
            <a:r>
              <a:rPr lang="en-US" sz="1000" dirty="0"/>
              <a:t>Prayers of saints or others cannot change our destiny after death.</a:t>
            </a:r>
          </a:p>
          <a:p>
            <a:pPr marL="0" lvl="1" defTabSz="914200">
              <a:defRPr/>
            </a:pPr>
            <a:r>
              <a:rPr lang="en-US" sz="1000" b="1" dirty="0"/>
              <a:t>Hebrews 9:27</a:t>
            </a:r>
            <a:r>
              <a:rPr lang="en-US" sz="1000" dirty="0"/>
              <a:t> – And as it is appointed for men to die once, but after this the judgment.</a:t>
            </a:r>
          </a:p>
          <a:p>
            <a:pPr marL="0" lvl="1" defTabSz="914200">
              <a:defRPr/>
            </a:pPr>
            <a:r>
              <a:rPr lang="en-US" sz="1000" dirty="0"/>
              <a:t>The righteous acts of others cannot be transferred to my credit (before or) after my decease.  I must answer for my own acts of my own body.</a:t>
            </a:r>
          </a:p>
          <a:p>
            <a:pPr marL="0" lvl="1" defTabSz="914200">
              <a:defRPr/>
            </a:pPr>
            <a:r>
              <a:rPr lang="en-US" sz="1000" b="1" dirty="0"/>
              <a:t>2 Corinthians 5:10</a:t>
            </a:r>
            <a:r>
              <a:rPr lang="en-US" sz="1000" dirty="0"/>
              <a:t> – For we must all appear before the judgment seat of Christ, that each one may receive the things done in the body, according to what he has done, whether good or bad.</a:t>
            </a:r>
          </a:p>
          <a:p>
            <a:pPr marL="0" lvl="1" defTabSz="914200">
              <a:defRPr/>
            </a:pPr>
            <a:r>
              <a:rPr lang="en-US" sz="1000" b="1" dirty="0"/>
              <a:t>Romans 2:6</a:t>
            </a:r>
            <a:r>
              <a:rPr lang="en-US" sz="1000" dirty="0"/>
              <a:t> – who will render to each one according to his deeds.</a:t>
            </a:r>
          </a:p>
          <a:p>
            <a:pPr marL="0" lvl="1" defTabSz="914200">
              <a:defRPr/>
            </a:pPr>
            <a:endParaRPr lang="en-US" sz="1000" dirty="0"/>
          </a:p>
          <a:p>
            <a:pPr marL="0" lvl="1" defTabSz="914200">
              <a:defRPr/>
            </a:pPr>
            <a:r>
              <a:rPr lang="en-US" sz="1000" b="1" dirty="0"/>
              <a:t>1 Timothy 2:5</a:t>
            </a:r>
            <a:r>
              <a:rPr lang="en-US" sz="1000" dirty="0"/>
              <a:t> – For there is one God and one Mediator between God and men, the Man Christ Jesus.</a:t>
            </a:r>
          </a:p>
          <a:p>
            <a:pPr marL="0" lvl="1" defTabSz="914200">
              <a:defRPr/>
            </a:pPr>
            <a:r>
              <a:rPr lang="en-US" sz="1000" b="1" dirty="0"/>
              <a:t>Colossians 3:17</a:t>
            </a:r>
            <a:r>
              <a:rPr lang="en-US" sz="1000" dirty="0"/>
              <a:t> – And whatever you do in word or deed, do all in the name of the Lord Jesus, giving thanks to God the Father through Him.</a:t>
            </a:r>
            <a:endParaRPr lang="en-US" sz="1000" b="1" dirty="0"/>
          </a:p>
          <a:p>
            <a:pPr rtl="0"/>
            <a:endParaRPr lang="en-US" sz="1000" dirty="0"/>
          </a:p>
          <a:p>
            <a:pPr rtl="0"/>
            <a:r>
              <a:rPr lang="en-US" sz="1000" b="1" u="sng" dirty="0" err="1"/>
              <a:t>Mediatrix</a:t>
            </a:r>
            <a:r>
              <a:rPr lang="en-US" sz="1000" dirty="0"/>
              <a:t>  - refers to the intercessory role of the Virgin Mary; the belief that Jesus Christ bestows graces through her.</a:t>
            </a:r>
          </a:p>
          <a:p>
            <a:pPr rtl="0"/>
            <a:endParaRPr lang="en-US" sz="1000" dirty="0"/>
          </a:p>
          <a:p>
            <a:pPr defTabSz="914200">
              <a:defRPr/>
            </a:pPr>
            <a:r>
              <a:rPr lang="en-US" sz="1000" b="1" u="sng" dirty="0"/>
              <a:t>Immaculate Conception of Mary</a:t>
            </a:r>
            <a:r>
              <a:rPr lang="en-US" sz="1000" dirty="0"/>
              <a:t> - is the belief that God preserved Mary from any inclination to sin beginning at the moment she was conceived in the womb.</a:t>
            </a:r>
          </a:p>
          <a:p>
            <a:pPr defTabSz="914200">
              <a:defRPr/>
            </a:pPr>
            <a:r>
              <a:rPr lang="en-US" sz="1000" b="1" dirty="0"/>
              <a:t>Romans 3:23 </a:t>
            </a:r>
            <a:r>
              <a:rPr lang="en-US" sz="1000" dirty="0"/>
              <a:t>– for all have sinned and fall short of the glory of God.</a:t>
            </a:r>
          </a:p>
          <a:p>
            <a:pPr defTabSz="914200">
              <a:defRPr/>
            </a:pPr>
            <a:endParaRPr lang="en-US" sz="1000" dirty="0"/>
          </a:p>
          <a:p>
            <a:pPr defTabSz="914200">
              <a:defRPr/>
            </a:pPr>
            <a:r>
              <a:rPr lang="en-US" sz="1000" b="1" u="sng" dirty="0"/>
              <a:t>Perpetual Virgin</a:t>
            </a:r>
            <a:r>
              <a:rPr lang="en-US" sz="1000" dirty="0"/>
              <a:t> – Mary was a virgin for her whole life, making Jesus her only biological son, whose conception and birth are held to be miraculous.</a:t>
            </a:r>
          </a:p>
          <a:p>
            <a:pPr defTabSz="914200">
              <a:defRPr/>
            </a:pPr>
            <a:r>
              <a:rPr lang="en-US" sz="1000" b="1" dirty="0"/>
              <a:t>Matthew 12:46 </a:t>
            </a:r>
            <a:r>
              <a:rPr lang="en-US" sz="1000" dirty="0"/>
              <a:t>– While He was still talking to the multitudes, behold, His mother and brothers stood outside, seeking to speak with Him.</a:t>
            </a:r>
          </a:p>
          <a:p>
            <a:pPr defTabSz="914200">
              <a:defRPr/>
            </a:pPr>
            <a:r>
              <a:rPr lang="en-US" sz="1000" b="1" dirty="0"/>
              <a:t>Luke 8:19</a:t>
            </a:r>
            <a:r>
              <a:rPr lang="en-US" sz="1000" dirty="0"/>
              <a:t> – Then his mother and brothers came to Him, and could not approach Him because of the crowd.</a:t>
            </a:r>
          </a:p>
          <a:p>
            <a:pPr defTabSz="914200">
              <a:defRPr/>
            </a:pPr>
            <a:r>
              <a:rPr lang="en-US" sz="1000" b="1" dirty="0"/>
              <a:t>Matthew 13:55-56</a:t>
            </a:r>
            <a:r>
              <a:rPr lang="en-US" sz="1000" dirty="0"/>
              <a:t> – “Is this not the carpenter’s son?  Is not His mother called Mary?  And His brothers James, </a:t>
            </a:r>
            <a:r>
              <a:rPr lang="en-US" sz="1000" dirty="0" err="1"/>
              <a:t>Joses</a:t>
            </a:r>
            <a:r>
              <a:rPr lang="en-US" sz="1000" dirty="0"/>
              <a:t>, Simon, and Judas?  And His sisters, are they not all with us?  Where then did this Man get all these things?”</a:t>
            </a:r>
          </a:p>
          <a:p>
            <a:pPr defTabSz="914200">
              <a:defRPr/>
            </a:pPr>
            <a:r>
              <a:rPr lang="en-US" sz="1000" i="1" dirty="0"/>
              <a:t>WE CAN SEE FROM THIS THAT JESUS HAD FOUR BROTHERS THAT WERE NAMED AND HAD SISTERS THAT WERE NOT NAMED OR NUMBERED.</a:t>
            </a:r>
          </a:p>
          <a:p>
            <a:pPr defTabSz="914200">
              <a:defRPr/>
            </a:pPr>
            <a:r>
              <a:rPr lang="en-US" sz="1000" dirty="0"/>
              <a:t>Other verses that could be used: Mark 3:31, Acts 1:14, Galatians 1:19</a:t>
            </a:r>
          </a:p>
          <a:p>
            <a:pPr defTabSz="914200">
              <a:defRPr/>
            </a:pPr>
            <a:r>
              <a:rPr lang="en-US" sz="1000" dirty="0"/>
              <a:t>Some Roman Catholics claim:</a:t>
            </a:r>
          </a:p>
          <a:p>
            <a:pPr marL="171413" indent="-171413" defTabSz="914200">
              <a:buFont typeface="Arial" pitchFamily="34" charset="0"/>
              <a:buChar char="•"/>
              <a:defRPr/>
            </a:pPr>
            <a:r>
              <a:rPr lang="en-US" sz="1000" dirty="0"/>
              <a:t>these “brothers” were actually Jesus’ cousins. However, in each instance, the specific Greek word for “brother” is used. While the word can refer to other relatives, its normal and literal meaning is a physical brother. There was a Greek word for “cousin,” and it was not used.</a:t>
            </a:r>
          </a:p>
          <a:p>
            <a:pPr marL="171413" indent="-171413" defTabSz="914200">
              <a:buFont typeface="Arial" pitchFamily="34" charset="0"/>
              <a:buChar char="•"/>
              <a:defRPr/>
            </a:pPr>
            <a:r>
              <a:rPr lang="en-US" sz="1000" dirty="0"/>
              <a:t>that Jesus’ brothers and sisters were the children of Joseph from a previous marriage. An entire theory of Joseph's being significantly older than Mary, having been previously married, having multiple children, and then being widowed before marrying Mary is invented without any biblical basis. The problem with this is that the Bible does not even hint that Joseph was married or had children before he married Mary. If Joseph had at least six children before he married Mary, why are they not mentioned in Joseph and Mary’s trip to Bethlehem Luke 2:4-7 or their trip to Egypt Matthew 2:13-15 or their trip back to Nazareth Matthew 2:20-23?</a:t>
            </a:r>
          </a:p>
          <a:p>
            <a:pPr defTabSz="914200">
              <a:defRPr/>
            </a:pPr>
            <a:r>
              <a:rPr lang="en-US" sz="1000" dirty="0"/>
              <a:t>“But he (Joseph) had no union with her (Mary) until she gave birth to a son. And he gave Him the name Jesus” (Matthew 1:25).</a:t>
            </a:r>
          </a:p>
        </p:txBody>
      </p:sp>
      <p:sp>
        <p:nvSpPr>
          <p:cNvPr id="4" name="Slide Number Placeholder 3"/>
          <p:cNvSpPr>
            <a:spLocks noGrp="1"/>
          </p:cNvSpPr>
          <p:nvPr>
            <p:ph type="sldNum" sz="quarter" idx="10"/>
          </p:nvPr>
        </p:nvSpPr>
        <p:spPr/>
        <p:txBody>
          <a:bodyPr/>
          <a:lstStyle/>
          <a:p>
            <a:fld id="{071CAF9D-4A93-42E2-90F6-67285A65EDC5}" type="slidenum">
              <a:rPr lang="en-US" smtClean="0"/>
              <a:t>18</a:t>
            </a:fld>
            <a:endParaRPr lang="en-US"/>
          </a:p>
        </p:txBody>
      </p:sp>
    </p:spTree>
    <p:extLst>
      <p:ext uri="{BB962C8B-B14F-4D97-AF65-F5344CB8AC3E}">
        <p14:creationId xmlns:p14="http://schemas.microsoft.com/office/powerpoint/2010/main" val="1672981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u="sng" dirty="0">
                <a:latin typeface="+mj-lt"/>
              </a:rPr>
              <a:t>The Assumption of Mary</a:t>
            </a:r>
            <a:r>
              <a:rPr lang="en-US" sz="1000" dirty="0">
                <a:latin typeface="+mj-lt"/>
              </a:rPr>
              <a:t> is the teaching that the Blessed Mother was taken up, body and soul, into Heaven after her time here on earth. Her body was not subjected to any corruption or decay. The Church has not defined whether Mary actually died before she was assumed, but the tradition of the Church is that she did.</a:t>
            </a:r>
          </a:p>
          <a:p>
            <a:r>
              <a:rPr lang="en-US" sz="1000" dirty="0">
                <a:latin typeface="+mj-lt"/>
              </a:rPr>
              <a:t>As she is the Mother of God, Jesus would have honored His mother more then any other son could. It would make sense that God would have preserved the body of Mary from any corruption and glorify her body before the general resurrection at the end of time. </a:t>
            </a:r>
          </a:p>
          <a:p>
            <a:r>
              <a:rPr lang="en-US" sz="1000" dirty="0">
                <a:latin typeface="+mj-lt"/>
              </a:rPr>
              <a:t>http://www.catholicbasictraining.com/apologetics/coursetexts/3d.htm</a:t>
            </a:r>
          </a:p>
          <a:p>
            <a:r>
              <a:rPr lang="en-US" sz="1000" dirty="0">
                <a:latin typeface="+mj-lt"/>
              </a:rPr>
              <a:t>Finally the Immaculate Virgin, preserved free from all stain of original sin, when the course of her earthly life was finished, was taken up body and soul into heavenly glory, and exalted by the Lord as Queen over all things, so that she might be the more fully conformed to her Son, the Lord of lords and conqueror of sin and death.</a:t>
            </a:r>
            <a:br>
              <a:rPr lang="en-US" sz="1000" dirty="0">
                <a:latin typeface="+mj-lt"/>
              </a:rPr>
            </a:br>
            <a:r>
              <a:rPr lang="en-US" sz="1000" dirty="0">
                <a:latin typeface="+mj-lt"/>
              </a:rPr>
              <a:t>Pius XII -- </a:t>
            </a:r>
            <a:r>
              <a:rPr lang="en-US" sz="1000" dirty="0" err="1">
                <a:latin typeface="+mj-lt"/>
              </a:rPr>
              <a:t>Munificentissimus</a:t>
            </a:r>
            <a:r>
              <a:rPr lang="en-US" sz="1000" dirty="0">
                <a:latin typeface="+mj-lt"/>
              </a:rPr>
              <a:t> Deus</a:t>
            </a:r>
          </a:p>
          <a:p>
            <a:r>
              <a:rPr lang="en-US" sz="1000" dirty="0">
                <a:latin typeface="+mj-lt"/>
              </a:rPr>
              <a:t>http://www.catholic-pages.com/bvm/assumed.asp</a:t>
            </a:r>
          </a:p>
          <a:p>
            <a:r>
              <a:rPr lang="en-US" sz="1000" b="1" dirty="0">
                <a:latin typeface="+mj-lt"/>
              </a:rPr>
              <a:t>READ 2 Corinthians 5:1-8 </a:t>
            </a:r>
            <a:r>
              <a:rPr lang="en-US" sz="1000" dirty="0">
                <a:latin typeface="+mj-lt"/>
              </a:rPr>
              <a:t>- If we are in the presence of God we are absent from the body.</a:t>
            </a:r>
          </a:p>
          <a:p>
            <a:endParaRPr lang="en-US" sz="1000" dirty="0">
              <a:latin typeface="+mj-lt"/>
            </a:endParaRPr>
          </a:p>
          <a:p>
            <a:r>
              <a:rPr lang="en-US" sz="1000" b="1" u="sng" dirty="0">
                <a:latin typeface="+mj-lt"/>
              </a:rPr>
              <a:t>Pre-eminent</a:t>
            </a:r>
            <a:r>
              <a:rPr lang="en-US" sz="1000" dirty="0">
                <a:latin typeface="+mj-lt"/>
              </a:rPr>
              <a:t> - superior to or notable above all others</a:t>
            </a:r>
            <a:endParaRPr lang="en-US" sz="1000" b="1" u="sng" dirty="0">
              <a:latin typeface="+mj-lt"/>
            </a:endParaRPr>
          </a:p>
          <a:p>
            <a:r>
              <a:rPr lang="en-US" sz="1000" dirty="0">
                <a:latin typeface="+mj-lt"/>
              </a:rPr>
              <a:t>According to some people Mary cannot be considered a member of the Church, since the privileges conferred on her, the Immaculate Conception, her divine motherhood and her unique cooperation in the work of salvation, place her in a condition of superiority with respect to the community of believers.</a:t>
            </a:r>
          </a:p>
          <a:p>
            <a:r>
              <a:rPr lang="en-US" sz="1000" dirty="0">
                <a:latin typeface="+mj-lt"/>
              </a:rPr>
              <a:t>The Second Vatican Council, however, does not hesitate to present Mary as a member of the Church, nevertheless specifying that she is "pre-eminent and ... wholly unique" (</a:t>
            </a:r>
            <a:r>
              <a:rPr lang="en-US" sz="1000" i="1" dirty="0">
                <a:latin typeface="+mj-lt"/>
              </a:rPr>
              <a:t>Lumen </a:t>
            </a:r>
            <a:r>
              <a:rPr lang="en-US" sz="1000" i="1" dirty="0" err="1">
                <a:latin typeface="+mj-lt"/>
              </a:rPr>
              <a:t>gentium</a:t>
            </a:r>
            <a:r>
              <a:rPr lang="en-US" sz="1000" dirty="0">
                <a:latin typeface="+mj-lt"/>
              </a:rPr>
              <a:t>, n. 53); Mary is the type of the Church, her model and mother. Differing from all the other faithful, because of the exceptional gifts she received from the Lord, the Blessed Virgin nonetheless belongs to the Church and is fully entitled to be a member.</a:t>
            </a:r>
          </a:p>
          <a:p>
            <a:pPr defTabSz="914200">
              <a:defRPr/>
            </a:pPr>
            <a:endParaRPr lang="en-US" sz="1000" dirty="0">
              <a:latin typeface="+mj-lt"/>
            </a:endParaRPr>
          </a:p>
          <a:p>
            <a:pPr defTabSz="914200">
              <a:defRPr/>
            </a:pPr>
            <a:r>
              <a:rPr lang="en-US" sz="1000" dirty="0">
                <a:latin typeface="+mj-lt"/>
              </a:rPr>
              <a:t>When learning about the Roman Catholic Church, it's important to get </a:t>
            </a:r>
            <a:r>
              <a:rPr lang="en-US" sz="1000" b="1" i="1" u="sng" dirty="0">
                <a:latin typeface="+mj-lt"/>
              </a:rPr>
              <a:t>orthodox</a:t>
            </a:r>
            <a:r>
              <a:rPr lang="en-US" sz="1000" dirty="0">
                <a:latin typeface="+mj-lt"/>
              </a:rPr>
              <a:t> information. Here, "orthodox" means the same as "faithful and accurate." </a:t>
            </a:r>
          </a:p>
          <a:p>
            <a:endParaRPr lang="en-US" sz="1000" dirty="0">
              <a:latin typeface="+mj-lt"/>
            </a:endParaRPr>
          </a:p>
          <a:p>
            <a:r>
              <a:rPr lang="en-US" sz="1000" b="1" dirty="0">
                <a:latin typeface="+mj-lt"/>
              </a:rPr>
              <a:t>Matthew 7:13-14</a:t>
            </a:r>
            <a:r>
              <a:rPr lang="en-US" sz="1000" dirty="0">
                <a:latin typeface="+mj-lt"/>
              </a:rPr>
              <a:t> – Enter by the narrow gate; for wide is the gate ad broad is the way that leads to destruction, and there are many who go in by it.  Because narrow is the gate and difficult is the way which leads to life, and there are few who find it.</a:t>
            </a:r>
            <a:endParaRPr lang="en-US" sz="1000" b="1" dirty="0">
              <a:latin typeface="+mj-lt"/>
            </a:endParaRPr>
          </a:p>
          <a:p>
            <a:endParaRPr lang="en-US" sz="1000" dirty="0">
              <a:latin typeface="+mj-lt"/>
            </a:endParaRPr>
          </a:p>
          <a:p>
            <a:pPr marL="0" lvl="1" defTabSz="914200">
              <a:defRPr/>
            </a:pPr>
            <a:r>
              <a:rPr lang="en-US" sz="1000" b="1" u="sng" dirty="0">
                <a:latin typeface="+mj-lt"/>
              </a:rPr>
              <a:t>Purgatory</a:t>
            </a:r>
            <a:r>
              <a:rPr lang="en-US" sz="1000" dirty="0">
                <a:latin typeface="+mj-lt"/>
              </a:rPr>
              <a:t> - There is an intermediate state or place called Purgatory where the dead go to suffer punishment until they can be purified (Council of Florence, 1439).  Made an official doctrine, though man began to teach the idea as early as the sixth century.  Theses people have not fully made amends for their failings, so must atone for them by suffering before being admitted into heaven.  These sufferings are lessened by prayers and masses, according to Council of Trent (Fulton J. Sheen, World Book, “P”, 803).</a:t>
            </a:r>
          </a:p>
          <a:p>
            <a:pPr marL="0" lvl="1" defTabSz="914200">
              <a:defRPr/>
            </a:pPr>
            <a:r>
              <a:rPr lang="en-US" sz="1000" b="1" dirty="0">
                <a:latin typeface="+mj-lt"/>
              </a:rPr>
              <a:t>Luke 16:19-31 – Read the Story of The Rich Man and Lazarus</a:t>
            </a:r>
          </a:p>
          <a:p>
            <a:pPr marL="0" lvl="1" defTabSz="914200">
              <a:defRPr/>
            </a:pPr>
            <a:r>
              <a:rPr lang="en-US" sz="1000" b="1" dirty="0">
                <a:latin typeface="+mj-lt"/>
              </a:rPr>
              <a:t>Luke 16:26 (key verse) – </a:t>
            </a:r>
            <a:r>
              <a:rPr lang="en-US" sz="1000" dirty="0">
                <a:latin typeface="+mj-lt"/>
              </a:rPr>
              <a:t>And besides all this, between us and you there is a great gulf fixed, so that those who want to pass from here to you cannot, nor can those from there pass to us.</a:t>
            </a:r>
            <a:endParaRPr lang="en-US" sz="1000" b="1" dirty="0">
              <a:latin typeface="+mj-lt"/>
            </a:endParaRPr>
          </a:p>
        </p:txBody>
      </p:sp>
      <p:sp>
        <p:nvSpPr>
          <p:cNvPr id="4" name="Slide Number Placeholder 3"/>
          <p:cNvSpPr>
            <a:spLocks noGrp="1"/>
          </p:cNvSpPr>
          <p:nvPr>
            <p:ph type="sldNum" sz="quarter" idx="10"/>
          </p:nvPr>
        </p:nvSpPr>
        <p:spPr/>
        <p:txBody>
          <a:bodyPr/>
          <a:lstStyle/>
          <a:p>
            <a:fld id="{071CAF9D-4A93-42E2-90F6-67285A65EDC5}" type="slidenum">
              <a:rPr lang="en-US" smtClean="0"/>
              <a:t>19</a:t>
            </a:fld>
            <a:endParaRPr lang="en-US"/>
          </a:p>
        </p:txBody>
      </p:sp>
    </p:spTree>
    <p:extLst>
      <p:ext uri="{BB962C8B-B14F-4D97-AF65-F5344CB8AC3E}">
        <p14:creationId xmlns:p14="http://schemas.microsoft.com/office/powerpoint/2010/main" val="167298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Gen. 1:1 </a:t>
            </a:r>
            <a:r>
              <a:rPr lang="en-US" dirty="0" smtClean="0"/>
              <a:t>- </a:t>
            </a:r>
            <a:r>
              <a:rPr lang="en-US" baseline="0" dirty="0" smtClean="0"/>
              <a:t> In the beginning </a:t>
            </a:r>
            <a:r>
              <a:rPr lang="en-US" b="1" u="sng" baseline="0" dirty="0" smtClean="0"/>
              <a:t>God created </a:t>
            </a:r>
            <a:r>
              <a:rPr lang="en-US" baseline="0" dirty="0" smtClean="0"/>
              <a:t>the heavens and the earth.</a:t>
            </a:r>
          </a:p>
          <a:p>
            <a:r>
              <a:rPr lang="en-US" b="1" baseline="0" dirty="0" smtClean="0"/>
              <a:t>Deut. 6:4 </a:t>
            </a:r>
            <a:r>
              <a:rPr lang="en-US" baseline="0" dirty="0" smtClean="0"/>
              <a:t>– “Hear, O </a:t>
            </a:r>
            <a:r>
              <a:rPr lang="en-US" baseline="0" dirty="0" err="1" smtClean="0"/>
              <a:t>Isreal</a:t>
            </a:r>
            <a:r>
              <a:rPr lang="en-US" baseline="0" dirty="0" smtClean="0"/>
              <a:t>: The Lord our God, the </a:t>
            </a:r>
            <a:r>
              <a:rPr lang="en-US" b="1" u="sng" baseline="0" dirty="0" smtClean="0"/>
              <a:t>Lord is one</a:t>
            </a:r>
            <a:r>
              <a:rPr lang="en-US" baseline="0" dirty="0" smtClean="0"/>
              <a:t>!”</a:t>
            </a:r>
          </a:p>
          <a:p>
            <a:r>
              <a:rPr lang="en-US" b="1" baseline="0" dirty="0" smtClean="0"/>
              <a:t>Is. 43:10 </a:t>
            </a:r>
            <a:r>
              <a:rPr lang="en-US" baseline="0" dirty="0" smtClean="0"/>
              <a:t>– “You are my witness,” says the Lord.  “And My servant whom I have chosen, That you may know and believe Me, And understand that I am He.  </a:t>
            </a:r>
            <a:r>
              <a:rPr lang="en-US" b="1" u="sng" baseline="0" dirty="0" smtClean="0"/>
              <a:t>Before Me there was no God formed, Nor shall there be after Me</a:t>
            </a:r>
            <a:r>
              <a:rPr lang="en-US" baseline="0" dirty="0" smtClean="0"/>
              <a:t>.”</a:t>
            </a:r>
          </a:p>
          <a:p>
            <a:r>
              <a:rPr lang="en-US" b="1" baseline="0" dirty="0" smtClean="0"/>
              <a:t>John 17:3</a:t>
            </a:r>
            <a:r>
              <a:rPr lang="en-US" b="0" baseline="0" dirty="0" smtClean="0"/>
              <a:t> – “And this is eternal life, that they may know You, the </a:t>
            </a:r>
            <a:r>
              <a:rPr lang="en-US" b="1" u="sng" baseline="0" dirty="0" smtClean="0"/>
              <a:t>only true God</a:t>
            </a:r>
            <a:r>
              <a:rPr lang="en-US" b="0" baseline="0" dirty="0" smtClean="0"/>
              <a:t>, and Jesus Christ whom You have sent.</a:t>
            </a:r>
          </a:p>
          <a:p>
            <a:endParaRPr lang="en-US" b="0" baseline="0" dirty="0" smtClean="0"/>
          </a:p>
          <a:p>
            <a:r>
              <a:rPr lang="en-US" b="1" baseline="0" dirty="0" smtClean="0"/>
              <a:t>Matt. 28:19-20</a:t>
            </a:r>
            <a:r>
              <a:rPr lang="en-US" b="0" baseline="0" dirty="0" smtClean="0"/>
              <a:t> – “Go therefore and make disciples of all nations, baptizing them in the </a:t>
            </a:r>
            <a:r>
              <a:rPr lang="en-US" b="1" u="sng" baseline="0" dirty="0" smtClean="0"/>
              <a:t>name of the Father and of the Son and of the Holy Spirit</a:t>
            </a:r>
            <a:r>
              <a:rPr lang="en-US" b="0" baseline="0" dirty="0" smtClean="0"/>
              <a:t>, teaching them to observe all things that I have commanded you: and lo, I am with you always, even to the end of the age.”  Amen.</a:t>
            </a:r>
            <a:endParaRPr lang="en-US" b="1" baseline="0" dirty="0" smtClean="0"/>
          </a:p>
          <a:p>
            <a:r>
              <a:rPr lang="en-US" b="1" baseline="0" dirty="0" smtClean="0"/>
              <a:t>John 1:1</a:t>
            </a:r>
            <a:r>
              <a:rPr lang="en-US" b="0" baseline="0" dirty="0" smtClean="0"/>
              <a:t> – In the beginning was the </a:t>
            </a:r>
            <a:r>
              <a:rPr lang="en-US" b="1" u="sng" baseline="0" dirty="0" smtClean="0"/>
              <a:t>Word, and the Word was with God, and the Word was God</a:t>
            </a:r>
            <a:r>
              <a:rPr lang="en-US" b="0" baseline="0" dirty="0" smtClean="0"/>
              <a:t>.</a:t>
            </a:r>
            <a:endParaRPr lang="en-US" b="1" baseline="0" dirty="0" smtClean="0"/>
          </a:p>
          <a:p>
            <a:r>
              <a:rPr lang="en-US" b="1" baseline="0" dirty="0" smtClean="0"/>
              <a:t>Eph. 4:4-6</a:t>
            </a:r>
            <a:r>
              <a:rPr lang="en-US" b="0" baseline="0" dirty="0" smtClean="0"/>
              <a:t> – There is one body and one Spirit, just as you were called in one hope of your calling; one Lord, one faith, one baptism; one God and Father of all, and through all and in you all.</a:t>
            </a:r>
            <a:endParaRPr lang="en-US" b="1" baseline="0" dirty="0" smtClean="0"/>
          </a:p>
          <a:p>
            <a:endParaRPr lang="en-US" b="1" baseline="0" dirty="0" smtClean="0"/>
          </a:p>
          <a:p>
            <a:r>
              <a:rPr lang="en-US" b="1" baseline="0" dirty="0" smtClean="0"/>
              <a:t>2 Tim. 3:14-17</a:t>
            </a:r>
            <a:r>
              <a:rPr lang="en-US" b="0" baseline="0" dirty="0" smtClean="0"/>
              <a:t> – But you must continue in the things which you have learned and been assured of, knowing from whom you have learned them, and that from childhood you have known the Holy Scriptures, which are able to make you </a:t>
            </a:r>
            <a:r>
              <a:rPr lang="en-US" b="1" u="sng" baseline="0" dirty="0" smtClean="0"/>
              <a:t>wise for salvation through faith which is in Christ Jesus</a:t>
            </a:r>
            <a:r>
              <a:rPr lang="en-US" b="0" baseline="0" dirty="0" smtClean="0"/>
              <a:t>.  </a:t>
            </a:r>
            <a:r>
              <a:rPr lang="en-US" b="1" u="sng" baseline="0" dirty="0" smtClean="0"/>
              <a:t>All Scripture is given by inspiration of God</a:t>
            </a:r>
            <a:r>
              <a:rPr lang="en-US" b="0" baseline="0" dirty="0" smtClean="0"/>
              <a:t>, and is profitable for doctrine, for reproof, fore correction, for instruction in righteousness, </a:t>
            </a:r>
            <a:r>
              <a:rPr lang="en-US" b="1" u="sng" baseline="0" dirty="0" smtClean="0"/>
              <a:t>that the man of God may be thoroughly equipped</a:t>
            </a:r>
            <a:r>
              <a:rPr lang="en-US" b="0" baseline="0" dirty="0" smtClean="0"/>
              <a:t> for every good work.</a:t>
            </a:r>
            <a:endParaRPr lang="en-US" b="1" baseline="0" dirty="0" smtClean="0"/>
          </a:p>
          <a:p>
            <a:endParaRPr lang="en-US" b="1" baseline="0" dirty="0" smtClean="0"/>
          </a:p>
          <a:p>
            <a:r>
              <a:rPr lang="en-US" b="1" baseline="0" dirty="0" smtClean="0"/>
              <a:t>Luke 1:34-35</a:t>
            </a:r>
            <a:r>
              <a:rPr lang="en-US" b="0" baseline="0" dirty="0" smtClean="0"/>
              <a:t> – Then Mary said to the angel, “How can this be, since I do not know a man?”  And the angel answered and said to her, “</a:t>
            </a:r>
            <a:r>
              <a:rPr lang="en-US" b="1" i="0" u="sng" baseline="0" dirty="0" smtClean="0"/>
              <a:t>The Holy Spirit will come upon you</a:t>
            </a:r>
            <a:r>
              <a:rPr lang="en-US" b="0" baseline="0" dirty="0" smtClean="0"/>
              <a:t>, and the power of the Highest will over-shadow you; therefore, also, that Holy One who is to be born will be called the Son of God.”</a:t>
            </a:r>
            <a:endParaRPr lang="en-US" b="1" baseline="0" dirty="0" smtClean="0"/>
          </a:p>
          <a:p>
            <a:r>
              <a:rPr lang="en-US" b="1" baseline="0" dirty="0" smtClean="0"/>
              <a:t>John 14:6</a:t>
            </a:r>
            <a:r>
              <a:rPr lang="en-US" b="0" baseline="0" dirty="0" smtClean="0"/>
              <a:t> – Jesus said to him, “I am the way, the truth and the life.  </a:t>
            </a:r>
            <a:r>
              <a:rPr lang="en-US" b="1" u="sng" baseline="0" dirty="0" smtClean="0"/>
              <a:t>No one comes to the Father except through Me</a:t>
            </a:r>
            <a:r>
              <a:rPr lang="en-US" b="0" baseline="0" dirty="0" smtClean="0"/>
              <a:t>.</a:t>
            </a:r>
            <a:endParaRPr lang="en-US" b="1" baseline="0" dirty="0" smtClean="0"/>
          </a:p>
          <a:p>
            <a:r>
              <a:rPr lang="en-US" b="1" baseline="0" dirty="0" smtClean="0"/>
              <a:t>Acts 4:12</a:t>
            </a:r>
            <a:r>
              <a:rPr lang="en-US" b="0" baseline="0" dirty="0" smtClean="0"/>
              <a:t> – “</a:t>
            </a:r>
            <a:r>
              <a:rPr lang="en-US" b="1" u="sng" baseline="0" dirty="0" smtClean="0"/>
              <a:t>Nor is there salvation in any othe</a:t>
            </a:r>
            <a:r>
              <a:rPr lang="en-US" b="0" baseline="0" dirty="0" smtClean="0"/>
              <a:t>r, for there is no other name under heaven given among men by which we must be saved.”</a:t>
            </a:r>
            <a:endParaRPr lang="en-US" b="1" baseline="0" dirty="0" smtClean="0"/>
          </a:p>
          <a:p>
            <a:r>
              <a:rPr lang="en-US" b="1" baseline="0" dirty="0" smtClean="0"/>
              <a:t>Phil. 2:5-9</a:t>
            </a:r>
            <a:r>
              <a:rPr lang="en-US" b="0" baseline="0" dirty="0" smtClean="0"/>
              <a:t> – Let this mind be in you which was also in Christ Jesus, who, being in the form of God, did not consider it robbery to be equal with God, but made Himself of no reputation, taking the form of a bondservant, and coming in the likeness of men.  And being found in appearance as a man, He humbled Himself and became obedient to the point of death, even the death of the cross.  Therefore </a:t>
            </a:r>
            <a:r>
              <a:rPr lang="en-US" b="1" u="sng" baseline="0" dirty="0" smtClean="0"/>
              <a:t>God also has highly exalted Him and given Him the name which is above every name</a:t>
            </a:r>
            <a:r>
              <a:rPr lang="en-US" b="0" baseline="0" dirty="0" smtClean="0"/>
              <a:t>.</a:t>
            </a:r>
            <a:endParaRPr lang="en-US" b="1" dirty="0"/>
          </a:p>
        </p:txBody>
      </p:sp>
      <p:sp>
        <p:nvSpPr>
          <p:cNvPr id="4" name="Slide Number Placeholder 3"/>
          <p:cNvSpPr>
            <a:spLocks noGrp="1"/>
          </p:cNvSpPr>
          <p:nvPr>
            <p:ph type="sldNum" sz="quarter" idx="10"/>
          </p:nvPr>
        </p:nvSpPr>
        <p:spPr/>
        <p:txBody>
          <a:bodyPr/>
          <a:lstStyle/>
          <a:p>
            <a:fld id="{071CAF9D-4A93-42E2-90F6-67285A65EDC5}" type="slidenum">
              <a:rPr lang="en-US" smtClean="0"/>
              <a:t>2</a:t>
            </a:fld>
            <a:endParaRPr lang="en-US"/>
          </a:p>
        </p:txBody>
      </p:sp>
    </p:spTree>
    <p:extLst>
      <p:ext uri="{BB962C8B-B14F-4D97-AF65-F5344CB8AC3E}">
        <p14:creationId xmlns:p14="http://schemas.microsoft.com/office/powerpoint/2010/main" val="3749377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0381">
              <a:defRPr/>
            </a:pPr>
            <a:endParaRPr lang="en-US" sz="2200" dirty="0"/>
          </a:p>
        </p:txBody>
      </p:sp>
      <p:sp>
        <p:nvSpPr>
          <p:cNvPr id="4" name="Slide Number Placeholder 3"/>
          <p:cNvSpPr>
            <a:spLocks noGrp="1"/>
          </p:cNvSpPr>
          <p:nvPr>
            <p:ph type="sldNum" sz="quarter" idx="10"/>
          </p:nvPr>
        </p:nvSpPr>
        <p:spPr/>
        <p:txBody>
          <a:bodyPr/>
          <a:lstStyle/>
          <a:p>
            <a:fld id="{071CAF9D-4A93-42E2-90F6-67285A65EDC5}" type="slidenum">
              <a:rPr lang="en-US" smtClean="0"/>
              <a:t>20</a:t>
            </a:fld>
            <a:endParaRPr lang="en-US"/>
          </a:p>
        </p:txBody>
      </p:sp>
    </p:spTree>
    <p:extLst>
      <p:ext uri="{BB962C8B-B14F-4D97-AF65-F5344CB8AC3E}">
        <p14:creationId xmlns:p14="http://schemas.microsoft.com/office/powerpoint/2010/main" val="1751387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1" defTabSz="930381">
              <a:defRPr/>
            </a:pPr>
            <a:r>
              <a:rPr lang="en-US" sz="1800" b="1" u="sng" dirty="0"/>
              <a:t>Protestant</a:t>
            </a:r>
            <a:r>
              <a:rPr lang="en-US" sz="1800" dirty="0"/>
              <a:t> – is the designation given to those groups that trace their identity back to the sixteenth century and the work of Martin Luther, John Calvin and the leaders of the Anabaptist movement.  The essentials of Protestant Christianity are often identified as belief in Scripture alone, grace alone, faith alone, and Christ alone.</a:t>
            </a:r>
          </a:p>
          <a:p>
            <a:pPr marL="0" lvl="1" defTabSz="930381">
              <a:defRPr/>
            </a:pPr>
            <a:endParaRPr lang="en-US" sz="1800" dirty="0"/>
          </a:p>
          <a:p>
            <a:pPr marL="0" lvl="1" defTabSz="930381">
              <a:defRPr/>
            </a:pPr>
            <a:r>
              <a:rPr lang="en-US" sz="1800" b="1" u="sng" dirty="0"/>
              <a:t>Anabaptist</a:t>
            </a:r>
            <a:r>
              <a:rPr lang="en-US" sz="1800" dirty="0"/>
              <a:t> - refers to radical or Free Church Protestants who departed from the Lutheran and Reformed traditions of infant baptism, church-state relations, use of violence, church government and separation from the world.</a:t>
            </a:r>
          </a:p>
          <a:p>
            <a:pPr marL="0" lvl="1" defTabSz="930381">
              <a:defRPr/>
            </a:pPr>
            <a:endParaRPr lang="en-US" sz="1800" dirty="0"/>
          </a:p>
          <a:p>
            <a:pPr marL="0" lvl="1" defTabSz="930381">
              <a:defRPr/>
            </a:pPr>
            <a:r>
              <a:rPr lang="en-US" sz="1800" b="1" u="sng" dirty="0"/>
              <a:t>All Saints Day </a:t>
            </a:r>
            <a:r>
              <a:rPr lang="en-US" sz="1800" dirty="0"/>
              <a:t>- In Christianity, a day commemorating all the saints of the church, known and unknown. It is celebrated on November 1 in the Western churches and on the first Sunday after Pentecost (late May or early June?) in the Eastern churches. The first general observance of All Saints' Day was ordered by Pope Gregory IV in 837. In medieval England the festival was called All Hallows, and its eve is still known as Halloween.</a:t>
            </a:r>
          </a:p>
          <a:p>
            <a:pPr marL="0" lvl="1" defTabSz="930381">
              <a:defRPr/>
            </a:pPr>
            <a:endParaRPr lang="en-US" sz="1800" dirty="0"/>
          </a:p>
          <a:p>
            <a:pPr marL="0" lvl="1" defTabSz="930381">
              <a:defRPr/>
            </a:pPr>
            <a:r>
              <a:rPr lang="en-US" sz="1800" dirty="0"/>
              <a:t>Luther’s spiritual journey was fascinating.  One day a bolt of lightening struck right next to him, and this terrified him so horribly that he cried out to Saint Anna, promising her that if she delivered him to safety, he would become a monk.  The rest is history.  True to his word, Luther became an Augustinian monk in 1505, and two years later he was ordained as a priest.</a:t>
            </a:r>
          </a:p>
          <a:p>
            <a:pPr marL="0" lvl="1" defTabSz="930381">
              <a:defRPr/>
            </a:pPr>
            <a:endParaRPr lang="en-US" sz="1800" dirty="0"/>
          </a:p>
        </p:txBody>
      </p:sp>
      <p:sp>
        <p:nvSpPr>
          <p:cNvPr id="4" name="Slide Number Placeholder 3"/>
          <p:cNvSpPr>
            <a:spLocks noGrp="1"/>
          </p:cNvSpPr>
          <p:nvPr>
            <p:ph type="sldNum" sz="quarter" idx="10"/>
          </p:nvPr>
        </p:nvSpPr>
        <p:spPr/>
        <p:txBody>
          <a:bodyPr/>
          <a:lstStyle/>
          <a:p>
            <a:fld id="{071CAF9D-4A93-42E2-90F6-67285A65EDC5}" type="slidenum">
              <a:rPr lang="en-US" smtClean="0"/>
              <a:t>21</a:t>
            </a:fld>
            <a:endParaRPr lang="en-US"/>
          </a:p>
        </p:txBody>
      </p:sp>
    </p:spTree>
    <p:extLst>
      <p:ext uri="{BB962C8B-B14F-4D97-AF65-F5344CB8AC3E}">
        <p14:creationId xmlns:p14="http://schemas.microsoft.com/office/powerpoint/2010/main" val="1751387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00">
              <a:defRPr/>
            </a:pPr>
            <a:r>
              <a:rPr lang="en-US" dirty="0" smtClean="0"/>
              <a:t>Power of the Pope.</a:t>
            </a:r>
          </a:p>
          <a:p>
            <a:pPr marL="0" lvl="2" defTabSz="914200">
              <a:defRPr/>
            </a:pPr>
            <a:r>
              <a:rPr lang="en-US" b="1" dirty="0"/>
              <a:t>Matthew 23:9 - </a:t>
            </a:r>
            <a:r>
              <a:rPr lang="en-US" dirty="0"/>
              <a:t>And call no man your father upon the earth: for one is your Father, which is in heaven.</a:t>
            </a:r>
          </a:p>
          <a:p>
            <a:pPr marL="0" lvl="1" defTabSz="914200">
              <a:defRPr/>
            </a:pPr>
            <a:r>
              <a:rPr lang="en-US" b="1" dirty="0"/>
              <a:t>1 Timothy 2:5</a:t>
            </a:r>
            <a:r>
              <a:rPr lang="en-US" dirty="0"/>
              <a:t> – For there is one God and one Mediator between God and men, the Man Christ Jesus.</a:t>
            </a:r>
          </a:p>
          <a:p>
            <a:pPr defTabSz="914200">
              <a:defRPr/>
            </a:pPr>
            <a:endParaRPr lang="en-US" dirty="0" smtClean="0"/>
          </a:p>
          <a:p>
            <a:pPr defTabSz="914200">
              <a:defRPr/>
            </a:pPr>
            <a:r>
              <a:rPr lang="en-US" dirty="0" smtClean="0"/>
              <a:t>The sale of indulgences was a byproduct of the Crusades in the 12th and 13th centuries. Because they risked dying without the benefit of a priest to perform the appropriate ceremonies, Crusaders were promised immediate salvation if they died while fighting to "liberate" the Christian holy city at Jerusalem. Church leaders justified this by arguing that good works earned salvation, and making Jerusalem accessible to Christians was an example of a good work. Over time, Church leaders decided that paying money to support good works was just as good as performing good works, and it evened things up for people who were physically incapable of fighting a Crusade. Over several centuries, the practice expanded, and Church leaders justified it by arguing that they had inherited an unlimited amount of good works from Jesus, and the credit for these good works could be sold to believers in the form of indulgences. In other words, indulgences functioned like "confession insurance" against eternal damnation because, if you purchased an indulgence, then you wouldn't go to hell if you died suddenly or forgot to confess something. In later years, the sale of indulgences spread to include forgiveness for the sins of people who were already dead. </a:t>
            </a:r>
          </a:p>
          <a:p>
            <a:endParaRPr lang="en-US" b="1" u="sng" dirty="0" smtClean="0"/>
          </a:p>
          <a:p>
            <a:r>
              <a:rPr lang="en-US" b="1" u="sng" dirty="0" smtClean="0"/>
              <a:t>Saint Peter’s Basilica </a:t>
            </a:r>
            <a:r>
              <a:rPr lang="en-US" dirty="0" smtClean="0"/>
              <a:t>- The church is built on Vatican Hill, across the Tiber river from the historic center of Rome. This location is highly symbolic: this was the site where Saint Peter, “the chief apostle”, died a martyr and where he was buried in 64 AD.</a:t>
            </a:r>
            <a:r>
              <a:rPr lang="en-US" baseline="0" dirty="0" smtClean="0"/>
              <a:t>  </a:t>
            </a:r>
            <a:r>
              <a:rPr lang="en-US" dirty="0" smtClean="0"/>
              <a:t>St. Peter is considered the first pope, so it made perfect sense for the papacy to build the principal shrine of the Catholic church here. </a:t>
            </a:r>
          </a:p>
          <a:p>
            <a:endParaRPr lang="en-US" dirty="0" smtClean="0"/>
          </a:p>
          <a:p>
            <a:r>
              <a:rPr lang="en-US" dirty="0" smtClean="0"/>
              <a:t>The Bible</a:t>
            </a:r>
            <a:r>
              <a:rPr lang="en-US" baseline="0" dirty="0" smtClean="0"/>
              <a:t> </a:t>
            </a:r>
            <a:r>
              <a:rPr lang="en-US" dirty="0" smtClean="0"/>
              <a:t>does not say that the apostle Peter went to Rome.</a:t>
            </a:r>
            <a:r>
              <a:rPr lang="en-US" baseline="0" dirty="0" smtClean="0"/>
              <a:t>  </a:t>
            </a:r>
            <a:r>
              <a:rPr lang="en-US" dirty="0" smtClean="0"/>
              <a:t>Catholics believe that after Peter was killed, his body was buried in a cemetery where the basilica now stands.</a:t>
            </a:r>
            <a:r>
              <a:rPr lang="en-US" baseline="0" dirty="0" smtClean="0"/>
              <a:t>  </a:t>
            </a:r>
            <a:r>
              <a:rPr lang="en-US" dirty="0" smtClean="0"/>
              <a:t>A tomb has been found below the altar of the basilica, and there were some bones, but no-one can say for certain if they are the bones of St. Peter.</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22</a:t>
            </a:fld>
            <a:endParaRPr lang="en-US"/>
          </a:p>
        </p:txBody>
      </p:sp>
    </p:spTree>
    <p:extLst>
      <p:ext uri="{BB962C8B-B14F-4D97-AF65-F5344CB8AC3E}">
        <p14:creationId xmlns:p14="http://schemas.microsoft.com/office/powerpoint/2010/main" val="2152078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23</a:t>
            </a:fld>
            <a:endParaRPr lang="en-US"/>
          </a:p>
        </p:txBody>
      </p:sp>
    </p:spTree>
    <p:extLst>
      <p:ext uri="{BB962C8B-B14F-4D97-AF65-F5344CB8AC3E}">
        <p14:creationId xmlns:p14="http://schemas.microsoft.com/office/powerpoint/2010/main" val="3219254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Large Catechism</a:t>
            </a:r>
            <a:r>
              <a:rPr lang="en-US" b="1" u="sng" baseline="0" dirty="0" smtClean="0"/>
              <a:t> </a:t>
            </a:r>
            <a:r>
              <a:rPr lang="en-US" baseline="0" dirty="0" smtClean="0"/>
              <a:t>– </a:t>
            </a:r>
            <a:r>
              <a:rPr lang="en-US" dirty="0" smtClean="0"/>
              <a:t>consisted of works written by Martin Luther to clergymen to aid them in teaching their congregations.</a:t>
            </a:r>
            <a:r>
              <a:rPr lang="en-US" baseline="0" dirty="0" smtClean="0"/>
              <a:t>  It </a:t>
            </a:r>
            <a:r>
              <a:rPr lang="en-US" dirty="0" smtClean="0"/>
              <a:t>is divided into five parts: The Ten Commandments, The Apostles' Creed, The Lord's Prayer, Holy Baptism, and The Sacrament of the Eucharist.</a:t>
            </a:r>
          </a:p>
          <a:p>
            <a:endParaRPr lang="en-US" baseline="0" dirty="0" smtClean="0"/>
          </a:p>
          <a:p>
            <a:r>
              <a:rPr lang="en-US" b="1" u="sng" baseline="0" dirty="0" smtClean="0"/>
              <a:t>Small Catechism </a:t>
            </a:r>
            <a:r>
              <a:rPr lang="en-US" baseline="0" dirty="0" smtClean="0"/>
              <a:t>- </a:t>
            </a:r>
            <a:r>
              <a:rPr lang="en-US" dirty="0" smtClean="0"/>
              <a:t>was written by Martin Luther for the training of children.</a:t>
            </a:r>
            <a:r>
              <a:rPr lang="en-US" baseline="0" dirty="0" smtClean="0"/>
              <a:t>  It</a:t>
            </a:r>
            <a:r>
              <a:rPr lang="en-US" dirty="0" smtClean="0"/>
              <a:t> reviews the Ten Commandments, the Apostles' Creed, the Lord's Prayer, the Sacrament of Holy Baptism, the Office of the Keys and Confession and the Sacrament of the Eucharist. The Small Catechism is widely used today in Lutheran churches as part of youth education and Confirmation.</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24</a:t>
            </a:fld>
            <a:endParaRPr lang="en-US"/>
          </a:p>
        </p:txBody>
      </p:sp>
    </p:spTree>
    <p:extLst>
      <p:ext uri="{BB962C8B-B14F-4D97-AF65-F5344CB8AC3E}">
        <p14:creationId xmlns:p14="http://schemas.microsoft.com/office/powerpoint/2010/main" val="3406461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u="sng" dirty="0" err="1" smtClean="0"/>
              <a:t>Smalcald</a:t>
            </a:r>
            <a:r>
              <a:rPr lang="en-US" b="1" u="sng" dirty="0" smtClean="0"/>
              <a:t> Articles of Faith </a:t>
            </a:r>
            <a:r>
              <a:rPr lang="en-US" dirty="0" smtClean="0"/>
              <a:t>– summarized what Luther regarded to be the most important teaching in Christianity.  Written by Luther in 1537 for a meeting of the </a:t>
            </a:r>
            <a:r>
              <a:rPr lang="en-US" dirty="0" err="1" smtClean="0"/>
              <a:t>Schmalkaldic</a:t>
            </a:r>
            <a:r>
              <a:rPr lang="en-US" dirty="0" smtClean="0"/>
              <a:t> League in preparation for an intended Council of the Church.  When the </a:t>
            </a:r>
            <a:r>
              <a:rPr lang="en-US" dirty="0" err="1" smtClean="0"/>
              <a:t>Schmalkaldic</a:t>
            </a:r>
            <a:r>
              <a:rPr lang="en-US" dirty="0" smtClean="0"/>
              <a:t> League met, Luther was taken very ill with a severe case of kidney stones and so was unable to attend the meeting. The league ultimately determined not to adopt the articles Luther had written stating</a:t>
            </a:r>
            <a:r>
              <a:rPr lang="en-US" baseline="0" dirty="0" smtClean="0"/>
              <a:t> they may be regarded as divisive by some people</a:t>
            </a:r>
            <a:r>
              <a:rPr lang="en-US" dirty="0" smtClean="0"/>
              <a:t>. And though they were not adopted at the meeting of the </a:t>
            </a:r>
            <a:r>
              <a:rPr lang="en-US" dirty="0" err="1" smtClean="0"/>
              <a:t>Schmalkaldic</a:t>
            </a:r>
            <a:r>
              <a:rPr lang="en-US" dirty="0" smtClean="0"/>
              <a:t> League in 1537, they were widely used and were incorporated </a:t>
            </a:r>
            <a:r>
              <a:rPr lang="en-US" i="0" dirty="0" smtClean="0"/>
              <a:t>into the Book of Concord</a:t>
            </a:r>
            <a:r>
              <a:rPr lang="en-US" i="0" baseline="0" dirty="0" smtClean="0"/>
              <a:t> </a:t>
            </a:r>
            <a:r>
              <a:rPr lang="en-US" i="0" dirty="0" smtClean="0"/>
              <a:t>in 1580 as one of the Lutheran Confessions of the faith.</a:t>
            </a:r>
          </a:p>
          <a:p>
            <a:endParaRPr lang="en-US" dirty="0" smtClean="0"/>
          </a:p>
          <a:p>
            <a:pPr rtl="0"/>
            <a:r>
              <a:rPr lang="en-US" b="1" i="0" u="sng" dirty="0" smtClean="0"/>
              <a:t>The Book of Concord </a:t>
            </a:r>
            <a:r>
              <a:rPr lang="en-US" dirty="0" smtClean="0"/>
              <a:t>– is the historic doctrinal standard of the Lutheran Church, consisting of ten </a:t>
            </a:r>
            <a:r>
              <a:rPr lang="en-US" dirty="0" err="1" smtClean="0"/>
              <a:t>credal</a:t>
            </a:r>
            <a:r>
              <a:rPr lang="en-US" dirty="0" smtClean="0"/>
              <a:t> documents recognized as authoritative in Lutheranism since the 16th century. They are also known as the symbolical books of the Evangelical Lutheran Church.</a:t>
            </a:r>
            <a:r>
              <a:rPr lang="en-US" baseline="30000" dirty="0" smtClean="0"/>
              <a:t> </a:t>
            </a:r>
            <a:r>
              <a:rPr lang="en-US" baseline="0" dirty="0" smtClean="0"/>
              <a:t> </a:t>
            </a:r>
            <a:r>
              <a:rPr lang="en-US" i="1" dirty="0" smtClean="0"/>
              <a:t>The Book of Concord</a:t>
            </a:r>
            <a:r>
              <a:rPr lang="en-US" dirty="0" smtClean="0"/>
              <a:t>  was published in German on June 25, 1580 in Dresden.</a:t>
            </a:r>
            <a:r>
              <a:rPr lang="en-US" baseline="0" dirty="0" smtClean="0"/>
              <a:t>  </a:t>
            </a:r>
            <a:r>
              <a:rPr lang="en-US" dirty="0" smtClean="0"/>
              <a:t>The authoritative Latin edition was published in 1584.</a:t>
            </a:r>
          </a:p>
          <a:p>
            <a:endParaRPr lang="en-US" dirty="0" smtClean="0"/>
          </a:p>
          <a:p>
            <a:r>
              <a:rPr lang="en-US" b="1" u="sng" dirty="0" smtClean="0"/>
              <a:t>Apostle’s Creed </a:t>
            </a:r>
            <a:r>
              <a:rPr lang="en-US" dirty="0" smtClean="0"/>
              <a:t>– developed between the second and ninth centuries.  It is the most popular creed used in worship by Western Christians.  Its central doctrines are those of the Trinity and God the Creator. It has been called the Creed of Creeds.  Legend has it that the Apostles wrote this creed on the tenth day after Christ's ascension into heaven.  That is not the case, though the name stuck.  The creed was apparently used as a summary of Christian doctrine for baptismal candidates in the churches of Rome. Hence it is also known as </a:t>
            </a:r>
            <a:r>
              <a:rPr lang="en-US" i="1" dirty="0" smtClean="0"/>
              <a:t>The Roman Symbol.</a:t>
            </a:r>
            <a:endParaRPr lang="en-US" dirty="0" smtClean="0"/>
          </a:p>
          <a:p>
            <a:pPr defTabSz="930381">
              <a:defRPr/>
            </a:pPr>
            <a:endParaRPr lang="en-US" dirty="0" smtClean="0"/>
          </a:p>
          <a:p>
            <a:pPr defTabSz="930381">
              <a:defRPr/>
            </a:pPr>
            <a:r>
              <a:rPr lang="en-US" b="1" u="sng" dirty="0" smtClean="0"/>
              <a:t>Nicene Creed </a:t>
            </a:r>
            <a:r>
              <a:rPr lang="en-US" dirty="0" smtClean="0"/>
              <a:t>– </a:t>
            </a:r>
            <a:r>
              <a:rPr lang="en-US" dirty="0"/>
              <a:t>In A.D. 312, Constantine won control of the Roman Empire in the battle of </a:t>
            </a:r>
            <a:r>
              <a:rPr lang="en-US" dirty="0" err="1"/>
              <a:t>Milvian</a:t>
            </a:r>
            <a:r>
              <a:rPr lang="en-US" dirty="0"/>
              <a:t> Bridge.  Attributing his victory to the intervention of Jesus Christ, he elevated Christianity to favored status in the empire.  "One God, one Lord, one faith, one church, one empire, one emperor" became his motto.  The new emperor soon discovered that "one faith and one church" were fractured by theological disputes, especially conflicting understandings of the nature of Christ, long a point of controversy.  Arius, a priest of the church in Alexandria, asserted that the divine Christ, the Word through whom all things have their existence, was created by God before the beginning of time.  Therefore, the divinity of Christ was similar to the divinity of God, but not of the same essence.  Arius was opposed by the bishop, Alexander, together with his associate and successor, Athanasius. They affirmed that the divinity of Christ, the Son, is of the same substance as the divinity of God, the Father.  To hold otherwise, they said, was to imply that knowledge of God in Christ was not final knowledge of God.  To counter a widening rift within the church, Constantine convened a council in Nicaea in A.D. 325. A creed reflecting the position of Alexander and Athanasius was written and signed by a majority of the bishops.  Nevertheless, the two parties continued to battle each other. In A.D. 381, a second council met in Constantinople. It adopted a revised and expanded form of the A.D. 325 creed, now known as the Nicene Creed. </a:t>
            </a:r>
            <a:br>
              <a:rPr lang="en-US" dirty="0"/>
            </a:br>
            <a:endParaRPr lang="en-US" dirty="0" smtClean="0"/>
          </a:p>
          <a:p>
            <a:pPr defTabSz="930381">
              <a:defRPr/>
            </a:pPr>
            <a:r>
              <a:rPr lang="en-US" b="1" u="sng" dirty="0" err="1" smtClean="0"/>
              <a:t>Athanasian</a:t>
            </a:r>
            <a:r>
              <a:rPr lang="en-US" b="1" u="sng" dirty="0" smtClean="0"/>
              <a:t> Creed </a:t>
            </a:r>
            <a:r>
              <a:rPr lang="en-US" dirty="0" smtClean="0"/>
              <a:t>– </a:t>
            </a:r>
            <a:r>
              <a:rPr lang="en-US" dirty="0" smtClean="0">
                <a:effectLst/>
              </a:rPr>
              <a:t>This creed takes its name from Athanasius, the great theologian of the fourth century who defended Trinitarian teaching. However, the creed’s origin is uncertain, and many scholars believe that it comes from the fifth or sixth centuries because of its Western character.  The </a:t>
            </a:r>
            <a:r>
              <a:rPr lang="en-US" dirty="0" err="1" smtClean="0">
                <a:effectLst/>
              </a:rPr>
              <a:t>Athanasian</a:t>
            </a:r>
            <a:r>
              <a:rPr lang="en-US" dirty="0" smtClean="0">
                <a:effectLst/>
              </a:rPr>
              <a:t> Creed expresses two essential elements of Christian teaching: that God's Son and the Holy Spirit are of one being with the Father; and that Jesus Christ is true God and a true human being in one person.  Traditionally it is considered the "Trinitarian Creed." In many congregations it is read aloud in corporate worship on Trinity Sunday, the Sunday after Pentecost.</a:t>
            </a:r>
            <a:endParaRPr lang="en-US" dirty="0" smtClean="0"/>
          </a:p>
          <a:p>
            <a:pPr defTabSz="930381">
              <a:defRPr/>
            </a:pPr>
            <a:endParaRPr lang="en-US" dirty="0" smtClean="0"/>
          </a:p>
          <a:p>
            <a:pPr defTabSz="930381">
              <a:defRPr/>
            </a:pPr>
            <a:r>
              <a:rPr lang="en-US" b="1" u="sng" dirty="0" smtClean="0"/>
              <a:t>Augsburg Confession </a:t>
            </a:r>
            <a:r>
              <a:rPr lang="en-US" dirty="0" smtClean="0"/>
              <a:t>– also known as the "</a:t>
            </a:r>
            <a:r>
              <a:rPr lang="en-US" dirty="0" err="1" smtClean="0"/>
              <a:t>Augustana</a:t>
            </a:r>
            <a:r>
              <a:rPr lang="en-US" dirty="0" smtClean="0"/>
              <a:t>" from its Latin name, </a:t>
            </a:r>
            <a:r>
              <a:rPr lang="en-US" i="1" dirty="0" err="1" smtClean="0"/>
              <a:t>Confessio</a:t>
            </a:r>
            <a:r>
              <a:rPr lang="en-US" i="1" dirty="0" smtClean="0"/>
              <a:t> </a:t>
            </a:r>
            <a:r>
              <a:rPr lang="en-US" i="1" dirty="0" err="1" smtClean="0"/>
              <a:t>Augustana</a:t>
            </a:r>
            <a:r>
              <a:rPr lang="en-US" dirty="0" smtClean="0"/>
              <a:t>, is the primary confession of faith of the Lutheran Church and one of the most important documents of the Lutheran reformation. The Augsburg Confession was written in both German and Latin and was presented by a number of German rulers and free-cities at the Diet of Augsburg on June 25, 1530. The Holy Roman Emperor Charles V had called on the Princes and Free Territories in Germany to explain their religious convictions in an attempt to restore religious and political unity in the Holy Roman Empire and rally support against the Turkish invasion.</a:t>
            </a:r>
          </a:p>
        </p:txBody>
      </p:sp>
      <p:sp>
        <p:nvSpPr>
          <p:cNvPr id="4" name="Slide Number Placeholder 3"/>
          <p:cNvSpPr>
            <a:spLocks noGrp="1"/>
          </p:cNvSpPr>
          <p:nvPr>
            <p:ph type="sldNum" sz="quarter" idx="10"/>
          </p:nvPr>
        </p:nvSpPr>
        <p:spPr/>
        <p:txBody>
          <a:bodyPr/>
          <a:lstStyle/>
          <a:p>
            <a:fld id="{071CAF9D-4A93-42E2-90F6-67285A65EDC5}" type="slidenum">
              <a:rPr lang="en-US" smtClean="0"/>
              <a:t>25</a:t>
            </a:fld>
            <a:endParaRPr lang="en-US"/>
          </a:p>
        </p:txBody>
      </p:sp>
    </p:spTree>
    <p:extLst>
      <p:ext uri="{BB962C8B-B14F-4D97-AF65-F5344CB8AC3E}">
        <p14:creationId xmlns:p14="http://schemas.microsoft.com/office/powerpoint/2010/main" val="2494416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Synod</a:t>
            </a:r>
            <a:r>
              <a:rPr lang="en-US" baseline="0" dirty="0" smtClean="0"/>
              <a:t> – literally means “walking together.”  A synod is a group of church representatives who “walk together” in governing the church.</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26</a:t>
            </a:fld>
            <a:endParaRPr lang="en-US"/>
          </a:p>
        </p:txBody>
      </p:sp>
    </p:spTree>
    <p:extLst>
      <p:ext uri="{BB962C8B-B14F-4D97-AF65-F5344CB8AC3E}">
        <p14:creationId xmlns:p14="http://schemas.microsoft.com/office/powerpoint/2010/main" val="762409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27</a:t>
            </a:fld>
            <a:endParaRPr lang="en-US"/>
          </a:p>
        </p:txBody>
      </p:sp>
    </p:spTree>
    <p:extLst>
      <p:ext uri="{BB962C8B-B14F-4D97-AF65-F5344CB8AC3E}">
        <p14:creationId xmlns:p14="http://schemas.microsoft.com/office/powerpoint/2010/main" val="2286212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30000" dirty="0" smtClean="0"/>
              <a:t>nd</a:t>
            </a:r>
            <a:r>
              <a:rPr lang="en-US" dirty="0" smtClean="0"/>
              <a:t> Commandment - </a:t>
            </a:r>
            <a:r>
              <a:rPr lang="en-US" dirty="0"/>
              <a:t>"You shall not make for yourself a graven image, or any likeness of anything that is in heaven above, or that is in the earth beneath, or that is in the water under the earth; you shall not bow down to them or serve them; for I The Lord your God am a jealous God, visiting the iniquity of the fathers upon the children to the third and the fourth generation of those who hate Me, but showing steadfast love to thousands of those who love Me and keep My Commandments." (Exodus 20:4-6 RSV)</a:t>
            </a:r>
          </a:p>
        </p:txBody>
      </p:sp>
      <p:sp>
        <p:nvSpPr>
          <p:cNvPr id="4" name="Slide Number Placeholder 3"/>
          <p:cNvSpPr>
            <a:spLocks noGrp="1"/>
          </p:cNvSpPr>
          <p:nvPr>
            <p:ph type="sldNum" sz="quarter" idx="10"/>
          </p:nvPr>
        </p:nvSpPr>
        <p:spPr/>
        <p:txBody>
          <a:bodyPr/>
          <a:lstStyle/>
          <a:p>
            <a:fld id="{071CAF9D-4A93-42E2-90F6-67285A65EDC5}" type="slidenum">
              <a:rPr lang="en-US" smtClean="0"/>
              <a:t>28</a:t>
            </a:fld>
            <a:endParaRPr lang="en-US"/>
          </a:p>
        </p:txBody>
      </p:sp>
    </p:spTree>
    <p:extLst>
      <p:ext uri="{BB962C8B-B14F-4D97-AF65-F5344CB8AC3E}">
        <p14:creationId xmlns:p14="http://schemas.microsoft.com/office/powerpoint/2010/main" val="2286212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29</a:t>
            </a:fld>
            <a:endParaRPr lang="en-US"/>
          </a:p>
        </p:txBody>
      </p:sp>
    </p:spTree>
    <p:extLst>
      <p:ext uri="{BB962C8B-B14F-4D97-AF65-F5344CB8AC3E}">
        <p14:creationId xmlns:p14="http://schemas.microsoft.com/office/powerpoint/2010/main" val="115577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Matt. 7:24, 28</a:t>
            </a:r>
            <a:r>
              <a:rPr lang="en-US" dirty="0" smtClean="0"/>
              <a:t> – (24) ”Therefore whoever hears these sayings of Mine, and does them, I will liken him to a wise man</a:t>
            </a:r>
            <a:r>
              <a:rPr lang="en-US" baseline="0" dirty="0" smtClean="0"/>
              <a:t> who built his house on the rock:”; (28) And so it was, when Jesus had ended these sayings, that the people were astonished at His teaching.</a:t>
            </a:r>
            <a:endParaRPr lang="en-US" dirty="0" smtClean="0"/>
          </a:p>
          <a:p>
            <a:r>
              <a:rPr lang="en-US" b="1" dirty="0" smtClean="0"/>
              <a:t>Luke 8:24-25 </a:t>
            </a:r>
            <a:r>
              <a:rPr lang="en-US" dirty="0" smtClean="0"/>
              <a:t>– And they came to Him and awoke Him,</a:t>
            </a:r>
            <a:r>
              <a:rPr lang="en-US" baseline="0" dirty="0" smtClean="0"/>
              <a:t> saying, “Master, Master, we are perishing!”  Then he arose and rebuked the wind and the raging of the water.  And they ceased, and there was calm.  But he said to them, “Where is your faith?”  And they were afraid, and marveled, saying to one another, “Who can this be?  For He commands even the winds and water, and they obey him.”</a:t>
            </a:r>
          </a:p>
          <a:p>
            <a:endParaRPr lang="en-US" baseline="0" dirty="0" smtClean="0"/>
          </a:p>
          <a:p>
            <a:r>
              <a:rPr lang="en-US" b="1" baseline="0" dirty="0" smtClean="0"/>
              <a:t>Gen. 1-3 &amp; Romans 1-3</a:t>
            </a:r>
            <a:r>
              <a:rPr lang="en-US" baseline="0" dirty="0" smtClean="0"/>
              <a:t>: </a:t>
            </a:r>
            <a:r>
              <a:rPr lang="en-US" b="1" cap="all" dirty="0" smtClean="0"/>
              <a:t>mention but do not take the time to read all of the scriptures.</a:t>
            </a:r>
          </a:p>
          <a:p>
            <a:r>
              <a:rPr lang="en-US" b="1" i="1" dirty="0" smtClean="0"/>
              <a:t>Gen. 1:26 </a:t>
            </a:r>
            <a:r>
              <a:rPr lang="en-US" dirty="0" smtClean="0"/>
              <a:t>– Then God said “</a:t>
            </a:r>
            <a:r>
              <a:rPr lang="en-US" b="1" u="sng" dirty="0" smtClean="0"/>
              <a:t>Let Us</a:t>
            </a:r>
            <a:r>
              <a:rPr lang="en-US" b="1" u="sng" baseline="0" dirty="0" smtClean="0"/>
              <a:t> make man in Our image,</a:t>
            </a:r>
            <a:r>
              <a:rPr lang="en-US" baseline="0" dirty="0" smtClean="0"/>
              <a:t> according to Our likeness…”</a:t>
            </a:r>
          </a:p>
          <a:p>
            <a:r>
              <a:rPr lang="en-US" b="1" i="1" baseline="0" dirty="0" smtClean="0"/>
              <a:t>Gen. 2:7 </a:t>
            </a:r>
            <a:r>
              <a:rPr lang="en-US" baseline="0" dirty="0" smtClean="0"/>
              <a:t>– And the </a:t>
            </a:r>
            <a:r>
              <a:rPr lang="en-US" b="1" u="sng" baseline="0" dirty="0" smtClean="0"/>
              <a:t>Lord God formed man of the dust of the ground</a:t>
            </a:r>
            <a:r>
              <a:rPr lang="en-US" baseline="0" dirty="0" smtClean="0"/>
              <a:t>, and breathed into his nostrils the breath of life; and man became a living being.</a:t>
            </a:r>
          </a:p>
          <a:p>
            <a:r>
              <a:rPr lang="en-US" b="1" i="1" baseline="0" dirty="0" smtClean="0"/>
              <a:t>Rom. 3:23</a:t>
            </a:r>
            <a:r>
              <a:rPr lang="en-US" b="0" i="0" baseline="0" dirty="0" smtClean="0"/>
              <a:t> – for </a:t>
            </a:r>
            <a:r>
              <a:rPr lang="en-US" b="1" i="0" u="sng" baseline="0" dirty="0" smtClean="0"/>
              <a:t>all have sinned </a:t>
            </a:r>
            <a:r>
              <a:rPr lang="en-US" b="0" i="0" baseline="0" dirty="0" smtClean="0"/>
              <a:t>and fell short of the glory of God.</a:t>
            </a:r>
            <a:endParaRPr lang="en-US" b="1" i="1" dirty="0" smtClean="0"/>
          </a:p>
          <a:p>
            <a:endParaRPr lang="en-US" dirty="0" smtClean="0"/>
          </a:p>
          <a:p>
            <a:r>
              <a:rPr lang="en-US" b="1" dirty="0" smtClean="0"/>
              <a:t>John</a:t>
            </a:r>
            <a:r>
              <a:rPr lang="en-US" b="1" baseline="0" dirty="0" smtClean="0"/>
              <a:t> 3:16 – </a:t>
            </a:r>
            <a:r>
              <a:rPr lang="en-US" baseline="0" dirty="0" smtClean="0"/>
              <a:t>“For God so loved the world that He gave His only begotten Son, that whoever believes in Him should not perish but have everlasting life.</a:t>
            </a:r>
          </a:p>
          <a:p>
            <a:r>
              <a:rPr lang="en-US" b="1" baseline="0" dirty="0" smtClean="0"/>
              <a:t>Romans 3:21-26 – READ</a:t>
            </a:r>
            <a:r>
              <a:rPr lang="en-US" baseline="0" dirty="0" smtClean="0"/>
              <a:t>; v. 24 redemption is in Christ Jesus; v. 25 God set Christ Jesus forth as a propitiation (to gain or regain favor or goodwill; an atoning sacrifice) by His blood</a:t>
            </a:r>
          </a:p>
          <a:p>
            <a:r>
              <a:rPr lang="en-US" b="1" baseline="0" dirty="0" smtClean="0"/>
              <a:t>Romans 5:1-21 </a:t>
            </a:r>
            <a:r>
              <a:rPr lang="en-US" baseline="0" dirty="0" smtClean="0"/>
              <a:t>– v. 8 But God demonstrates His own love toward us, in that while we were still sinners, Christ died for us.</a:t>
            </a:r>
          </a:p>
          <a:p>
            <a:endParaRPr lang="en-US" baseline="0" dirty="0" smtClean="0"/>
          </a:p>
          <a:p>
            <a:r>
              <a:rPr lang="en-US" b="1" dirty="0" smtClean="0"/>
              <a:t>Matt.</a:t>
            </a:r>
            <a:r>
              <a:rPr lang="en-US" b="1" baseline="0" dirty="0" smtClean="0"/>
              <a:t> 28:8-9 </a:t>
            </a:r>
            <a:r>
              <a:rPr lang="en-US" baseline="0" dirty="0" smtClean="0"/>
              <a:t>– So they (v. 1 tells us they were Mary Magdalene and the other Mary) went out quickly from the tomb with fear and great joy, and ran to bring His word.  And as they went to tell His disciples, behold, Jesus met them saying, “Rejoice!”  So they cam and held Him by the feet and worshipped Him.</a:t>
            </a:r>
          </a:p>
          <a:p>
            <a:r>
              <a:rPr lang="en-US" b="1" baseline="0" dirty="0" smtClean="0"/>
              <a:t>Luke 24:36-43 -  READ – </a:t>
            </a:r>
            <a:r>
              <a:rPr lang="en-US" b="0" baseline="0" dirty="0" smtClean="0"/>
              <a:t>Jesus appears to His disciples &amp; they thought they were seeing a spirit!</a:t>
            </a:r>
            <a:endParaRPr lang="en-US" b="1" baseline="0" dirty="0" smtClean="0"/>
          </a:p>
          <a:p>
            <a:r>
              <a:rPr lang="en-US" b="1" baseline="0" dirty="0" smtClean="0"/>
              <a:t>John 20:24-29 - READ</a:t>
            </a:r>
            <a:r>
              <a:rPr lang="en-US" b="0" baseline="0" dirty="0" smtClean="0"/>
              <a:t> - Jesus appears to Thomas (doubting Thomas; seeing and believing)</a:t>
            </a:r>
            <a:endParaRPr lang="en-US" b="1" baseline="0" dirty="0" smtClean="0"/>
          </a:p>
          <a:p>
            <a:endParaRPr lang="en-US" baseline="0" dirty="0" smtClean="0"/>
          </a:p>
          <a:p>
            <a:r>
              <a:rPr lang="en-US" b="1" baseline="0" dirty="0" smtClean="0"/>
              <a:t>Matt. 24:23-31 – READ – </a:t>
            </a:r>
            <a:r>
              <a:rPr lang="en-US" b="0" baseline="0" dirty="0" smtClean="0"/>
              <a:t>v. 30 tells us the Son of Man will be seen.</a:t>
            </a:r>
            <a:endParaRPr lang="en-US" b="1" baseline="0" dirty="0" smtClean="0"/>
          </a:p>
          <a:p>
            <a:r>
              <a:rPr lang="en-US" b="1" baseline="0" dirty="0" smtClean="0"/>
              <a:t>1 Thess. 4:13-18 </a:t>
            </a:r>
            <a:r>
              <a:rPr lang="en-US" baseline="0" dirty="0" smtClean="0"/>
              <a:t>– v. 16-17 the dead in Christ will rise first and then those are alive shall be meet the Lord in the air; we will always be with the Lord; v. 18 tells us this should be a great comfort to us.</a:t>
            </a:r>
          </a:p>
          <a:p>
            <a:endParaRPr lang="en-US" baseline="0" dirty="0" smtClean="0"/>
          </a:p>
          <a:p>
            <a:r>
              <a:rPr lang="en-US" b="1" baseline="0" dirty="0" smtClean="0"/>
              <a:t>Matt. 16:18</a:t>
            </a:r>
            <a:r>
              <a:rPr lang="en-US" b="1" baseline="0" dirty="0"/>
              <a:t> </a:t>
            </a:r>
            <a:r>
              <a:rPr lang="en-US" baseline="0" dirty="0" smtClean="0"/>
              <a:t>– “And I also say to you that you are Peter, and on this rock I will build My church, and the gates of Hades shall not prevail against it.”</a:t>
            </a:r>
          </a:p>
          <a:p>
            <a:r>
              <a:rPr lang="en-US" baseline="0" dirty="0" smtClean="0"/>
              <a:t>Peter confessed “Jesus as the Christ, the Son of the living God”  back in verse 16.  This is the rock that the church is built upon.</a:t>
            </a:r>
          </a:p>
        </p:txBody>
      </p:sp>
      <p:sp>
        <p:nvSpPr>
          <p:cNvPr id="4" name="Slide Number Placeholder 3"/>
          <p:cNvSpPr>
            <a:spLocks noGrp="1"/>
          </p:cNvSpPr>
          <p:nvPr>
            <p:ph type="sldNum" sz="quarter" idx="10"/>
          </p:nvPr>
        </p:nvSpPr>
        <p:spPr/>
        <p:txBody>
          <a:bodyPr/>
          <a:lstStyle/>
          <a:p>
            <a:fld id="{071CAF9D-4A93-42E2-90F6-67285A65EDC5}" type="slidenum">
              <a:rPr lang="en-US" smtClean="0"/>
              <a:t>3</a:t>
            </a:fld>
            <a:endParaRPr lang="en-US"/>
          </a:p>
        </p:txBody>
      </p:sp>
    </p:spTree>
    <p:extLst>
      <p:ext uri="{BB962C8B-B14F-4D97-AF65-F5344CB8AC3E}">
        <p14:creationId xmlns:p14="http://schemas.microsoft.com/office/powerpoint/2010/main" val="1815719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071CAF9D-4A93-42E2-90F6-67285A65EDC5}" type="slidenum">
              <a:rPr lang="en-US" smtClean="0"/>
              <a:t>30</a:t>
            </a:fld>
            <a:endParaRPr lang="en-US"/>
          </a:p>
        </p:txBody>
      </p:sp>
    </p:spTree>
    <p:extLst>
      <p:ext uri="{BB962C8B-B14F-4D97-AF65-F5344CB8AC3E}">
        <p14:creationId xmlns:p14="http://schemas.microsoft.com/office/powerpoint/2010/main" val="2802721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483">
              <a:defRPr/>
            </a:pPr>
            <a:r>
              <a:rPr lang="en-US" b="1" i="0" dirty="0" smtClean="0"/>
              <a:t>The Book of Common Prayer:</a:t>
            </a:r>
            <a:r>
              <a:rPr lang="en-US" i="0" dirty="0" smtClean="0"/>
              <a:t> This book constitutes</a:t>
            </a:r>
            <a:r>
              <a:rPr lang="en-US" i="0" baseline="0" dirty="0" smtClean="0"/>
              <a:t> a collection of worship services that Anglican worshippers around the world can use.  The phrase “common prayer” points to the reality that all Anglicans pray these words together, all around the world.  This book was initially compiled by Thomas Cranmer in the sixteenth century but has been revised a number of times to fit specific needs among Anglican churches.  The purpose has always remained the same: to provide a single book to guide Anglican Christians in proper worship.  The book includes the Thirty-Nine Articles of Religion, ancient creeds, prayers, liturgies, a church calendar, a catechism, and a lectionary.</a:t>
            </a:r>
            <a:endParaRPr lang="en-US" i="0" dirty="0" smtClean="0"/>
          </a:p>
          <a:p>
            <a:endParaRPr lang="en-US" i="0" dirty="0"/>
          </a:p>
        </p:txBody>
      </p:sp>
      <p:sp>
        <p:nvSpPr>
          <p:cNvPr id="4" name="Slide Number Placeholder 3"/>
          <p:cNvSpPr>
            <a:spLocks noGrp="1"/>
          </p:cNvSpPr>
          <p:nvPr>
            <p:ph type="sldNum" sz="quarter" idx="10"/>
          </p:nvPr>
        </p:nvSpPr>
        <p:spPr/>
        <p:txBody>
          <a:bodyPr/>
          <a:lstStyle/>
          <a:p>
            <a:fld id="{071CAF9D-4A93-42E2-90F6-67285A65EDC5}" type="slidenum">
              <a:rPr lang="en-US" smtClean="0"/>
              <a:t>31</a:t>
            </a:fld>
            <a:endParaRPr lang="en-US"/>
          </a:p>
        </p:txBody>
      </p:sp>
    </p:spTree>
    <p:extLst>
      <p:ext uri="{BB962C8B-B14F-4D97-AF65-F5344CB8AC3E}">
        <p14:creationId xmlns:p14="http://schemas.microsoft.com/office/powerpoint/2010/main" val="2802721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The six women to hold the title "queen consort" of King Henry VIII were, in order:</a:t>
            </a:r>
          </a:p>
          <a:p>
            <a:pPr rtl="0"/>
            <a:r>
              <a:rPr lang="en-US" b="1" dirty="0" smtClean="0"/>
              <a:t>Catherine of Aragon (marriage annulled; died while detained under guard at </a:t>
            </a:r>
            <a:r>
              <a:rPr lang="en-US" b="1" dirty="0" err="1" smtClean="0"/>
              <a:t>Kimbolton</a:t>
            </a:r>
            <a:r>
              <a:rPr lang="en-US" b="1" dirty="0" smtClean="0"/>
              <a:t> Castle);</a:t>
            </a:r>
          </a:p>
          <a:p>
            <a:pPr rtl="0"/>
            <a:r>
              <a:rPr lang="en-US" b="1" dirty="0" smtClean="0"/>
              <a:t>Anne Boleyn (executed); </a:t>
            </a:r>
            <a:r>
              <a:rPr lang="en-US" dirty="0" smtClean="0"/>
              <a:t>Henry had Anne investigated for high treason in April 1536. On 2 May she was arrested and sent to the Tower of London, where she was tried before a jury of peers – which included Henry Percy, her former betrothed, and her own uncle, Thomas Howard – and found guilty on 15 May. She was beheaded four days later. Modern historians view the charges against her, which included adultery, incest, and witchcraft, as unconvincing. </a:t>
            </a:r>
          </a:p>
          <a:p>
            <a:pPr rtl="0"/>
            <a:r>
              <a:rPr lang="en-US" b="1" dirty="0" smtClean="0"/>
              <a:t>Jane Seymour (died days after giving birth, widely believed to be following birth complications);</a:t>
            </a:r>
            <a:r>
              <a:rPr lang="en-US" dirty="0" smtClean="0"/>
              <a:t> She died of postnatal complications less than two weeks after the birth of her only child, a son who reigned as Edward VI. She was the only one of Henry's wives to receive a queen's funeral, and his only consort to be buried beside him in St. George's Chapel, Windsor Castle, as she was the only consort to have a male heir to survive infancy.</a:t>
            </a:r>
            <a:endParaRPr lang="en-US" b="1" dirty="0" smtClean="0"/>
          </a:p>
          <a:p>
            <a:pPr rtl="0"/>
            <a:r>
              <a:rPr lang="en-US" b="1" dirty="0" smtClean="0"/>
              <a:t>Anne of Cleves (marriage annulled);</a:t>
            </a:r>
            <a:r>
              <a:rPr lang="en-US" dirty="0" smtClean="0"/>
              <a:t> was Queen of England from 6 January 1540 to 9 July 1540 as the fourth wife of King Henry VIII. The marriage was never consummated, and she was not crowned queen consort. Following the annulment of their marriage, Anne was given a generous settlement by the King, and thereafter referred to as </a:t>
            </a:r>
            <a:r>
              <a:rPr lang="en-US" i="1" dirty="0" smtClean="0"/>
              <a:t>the King's Beloved Sister</a:t>
            </a:r>
            <a:r>
              <a:rPr lang="en-US" dirty="0" smtClean="0"/>
              <a:t>. She lived to see the coronation of Mary I of England, outliving the rest of Henry's wives.</a:t>
            </a:r>
            <a:endParaRPr lang="en-US" b="1" dirty="0" smtClean="0"/>
          </a:p>
          <a:p>
            <a:pPr rtl="0"/>
            <a:r>
              <a:rPr lang="en-US" b="1" dirty="0" smtClean="0"/>
              <a:t>Catherine Howard (executed);</a:t>
            </a:r>
            <a:r>
              <a:rPr lang="en-US" dirty="0" smtClean="0"/>
              <a:t> Catherine married Henry VIII on 28 July 1540, at </a:t>
            </a:r>
            <a:r>
              <a:rPr lang="en-US" dirty="0" err="1" smtClean="0"/>
              <a:t>Oatlands</a:t>
            </a:r>
            <a:r>
              <a:rPr lang="en-US" dirty="0" smtClean="0"/>
              <a:t> Palace, in Surrey, almost immediately after the annulment of his marriage to Anne of Cleves was arranged. However, Catherine Howard was beheaded after less than two years of marriage to Henry on the grounds of treason for committing adultery while married to the King.</a:t>
            </a:r>
            <a:endParaRPr lang="en-US" b="1" dirty="0" smtClean="0"/>
          </a:p>
          <a:p>
            <a:pPr rtl="0"/>
            <a:r>
              <a:rPr lang="en-US" b="1" dirty="0" smtClean="0"/>
              <a:t>Catherine Parr (widowed);</a:t>
            </a:r>
            <a:r>
              <a:rPr lang="en-US" dirty="0" smtClean="0"/>
              <a:t> Six months after Henry's death, she married her fourth and final husband, Thomas Seymour, 1st Baron Seymour of </a:t>
            </a:r>
            <a:r>
              <a:rPr lang="en-US" dirty="0" err="1" smtClean="0"/>
              <a:t>Sudeley</a:t>
            </a:r>
            <a:r>
              <a:rPr lang="en-US" dirty="0" smtClean="0"/>
              <a:t>. The marriage was short-lived, as she died in September 1548, probably of complications of childbirth.</a:t>
            </a:r>
          </a:p>
          <a:p>
            <a:pPr rtl="0"/>
            <a:endParaRPr lang="en-US" b="1" dirty="0" smtClean="0"/>
          </a:p>
          <a:p>
            <a:pPr rtl="0"/>
            <a:r>
              <a:rPr lang="en-US" b="1" dirty="0" smtClean="0"/>
              <a:t>King</a:t>
            </a:r>
            <a:r>
              <a:rPr lang="en-US" b="1" baseline="0" dirty="0" smtClean="0"/>
              <a:t> Henry VIII –</a:t>
            </a:r>
            <a:r>
              <a:rPr lang="en-US" b="0" baseline="0" dirty="0" smtClean="0"/>
              <a:t> He suffered a leg injury during a jousting incident while in his 20s when he was knocked off of his horse.  But, </a:t>
            </a:r>
            <a:r>
              <a:rPr lang="en-US" dirty="0" smtClean="0">
                <a:effectLst/>
              </a:rPr>
              <a:t>although he recovered, the incident, which ended his jousting career, aggravated serious leg problems which plagued him for the rest of his life, and may well have caused an undetected brain injury which profoundly affected his personality, according to the History Channel documentary Inside the Body of Henry VIII. The program focuses on the king's medical problems which grew worse in his later years, especially his ulcerated legs and his obesity: measurements of his armor show that, between his 20s and his 50s, the 6ft 1in monarch's waist grew from 32in to 52in, his chest expanded from 39in to 53in, and, by the time of his death in 1547 at the age of 56, he is likely to have weighed over 400 pounds</a:t>
            </a:r>
            <a:r>
              <a:rPr lang="en-US" baseline="0" dirty="0" smtClean="0">
                <a:effectLst/>
              </a:rPr>
              <a:t>.</a:t>
            </a:r>
            <a:endParaRPr lang="en-US" b="1" dirty="0" smtClean="0"/>
          </a:p>
        </p:txBody>
      </p:sp>
      <p:sp>
        <p:nvSpPr>
          <p:cNvPr id="4" name="Slide Number Placeholder 3"/>
          <p:cNvSpPr>
            <a:spLocks noGrp="1"/>
          </p:cNvSpPr>
          <p:nvPr>
            <p:ph type="sldNum" sz="quarter" idx="10"/>
          </p:nvPr>
        </p:nvSpPr>
        <p:spPr/>
        <p:txBody>
          <a:bodyPr/>
          <a:lstStyle/>
          <a:p>
            <a:fld id="{071CAF9D-4A93-42E2-90F6-67285A65EDC5}" type="slidenum">
              <a:rPr lang="en-US" smtClean="0"/>
              <a:t>32</a:t>
            </a:fld>
            <a:endParaRPr lang="en-US"/>
          </a:p>
        </p:txBody>
      </p:sp>
    </p:spTree>
    <p:extLst>
      <p:ext uri="{BB962C8B-B14F-4D97-AF65-F5344CB8AC3E}">
        <p14:creationId xmlns:p14="http://schemas.microsoft.com/office/powerpoint/2010/main" val="2802721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Consumption: </a:t>
            </a:r>
            <a:r>
              <a:rPr lang="en-US" dirty="0"/>
              <a:t>Edward suffered a bout of smallpox in Apr 1552, and from that time his health declined. By the next spring it was obvious that the King was dying of consumption (tuberculosis</a:t>
            </a:r>
            <a:r>
              <a:rPr lang="en-US" dirty="0" smtClean="0"/>
              <a:t>).</a:t>
            </a:r>
            <a:endParaRPr lang="en-US" b="0" i="0" dirty="0" smtClean="0"/>
          </a:p>
        </p:txBody>
      </p:sp>
      <p:sp>
        <p:nvSpPr>
          <p:cNvPr id="4" name="Slide Number Placeholder 3"/>
          <p:cNvSpPr>
            <a:spLocks noGrp="1"/>
          </p:cNvSpPr>
          <p:nvPr>
            <p:ph type="sldNum" sz="quarter" idx="10"/>
          </p:nvPr>
        </p:nvSpPr>
        <p:spPr/>
        <p:txBody>
          <a:bodyPr/>
          <a:lstStyle/>
          <a:p>
            <a:fld id="{071CAF9D-4A93-42E2-90F6-67285A65EDC5}" type="slidenum">
              <a:rPr lang="en-US" smtClean="0"/>
              <a:t>33</a:t>
            </a:fld>
            <a:endParaRPr lang="en-US"/>
          </a:p>
        </p:txBody>
      </p:sp>
    </p:spTree>
    <p:extLst>
      <p:ext uri="{BB962C8B-B14F-4D97-AF65-F5344CB8AC3E}">
        <p14:creationId xmlns:p14="http://schemas.microsoft.com/office/powerpoint/2010/main" val="2802721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071CAF9D-4A93-42E2-90F6-67285A65EDC5}" type="slidenum">
              <a:rPr lang="en-US" smtClean="0"/>
              <a:t>34</a:t>
            </a:fld>
            <a:endParaRPr lang="en-US"/>
          </a:p>
        </p:txBody>
      </p:sp>
    </p:spTree>
    <p:extLst>
      <p:ext uri="{BB962C8B-B14F-4D97-AF65-F5344CB8AC3E}">
        <p14:creationId xmlns:p14="http://schemas.microsoft.com/office/powerpoint/2010/main" val="2802721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071CAF9D-4A93-42E2-90F6-67285A65EDC5}" type="slidenum">
              <a:rPr lang="en-US" smtClean="0"/>
              <a:t>35</a:t>
            </a:fld>
            <a:endParaRPr lang="en-US"/>
          </a:p>
        </p:txBody>
      </p:sp>
    </p:spTree>
    <p:extLst>
      <p:ext uri="{BB962C8B-B14F-4D97-AF65-F5344CB8AC3E}">
        <p14:creationId xmlns:p14="http://schemas.microsoft.com/office/powerpoint/2010/main" val="2802721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071CAF9D-4A93-42E2-90F6-67285A65EDC5}" type="slidenum">
              <a:rPr lang="en-US" smtClean="0"/>
              <a:t>36</a:t>
            </a:fld>
            <a:endParaRPr lang="en-US"/>
          </a:p>
        </p:txBody>
      </p:sp>
    </p:spTree>
    <p:extLst>
      <p:ext uri="{BB962C8B-B14F-4D97-AF65-F5344CB8AC3E}">
        <p14:creationId xmlns:p14="http://schemas.microsoft.com/office/powerpoint/2010/main" val="2802721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071CAF9D-4A93-42E2-90F6-67285A65EDC5}" type="slidenum">
              <a:rPr lang="en-US" smtClean="0"/>
              <a:t>37</a:t>
            </a:fld>
            <a:endParaRPr lang="en-US"/>
          </a:p>
        </p:txBody>
      </p:sp>
    </p:spTree>
    <p:extLst>
      <p:ext uri="{BB962C8B-B14F-4D97-AF65-F5344CB8AC3E}">
        <p14:creationId xmlns:p14="http://schemas.microsoft.com/office/powerpoint/2010/main" val="2802721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Purgatory</a:t>
            </a:r>
            <a:r>
              <a:rPr lang="en-US" b="0" u="none" dirty="0" smtClean="0"/>
              <a:t> - t</a:t>
            </a:r>
            <a:r>
              <a:rPr lang="en-US" dirty="0" smtClean="0"/>
              <a:t>here is an intermediate state or place called Purgatory where the dead go to suffer punishment until they can be purified </a:t>
            </a:r>
          </a:p>
          <a:p>
            <a:pPr lvl="0"/>
            <a:endParaRPr lang="en-US" b="1" u="sng" dirty="0" smtClean="0">
              <a:effectLst/>
            </a:endParaRPr>
          </a:p>
          <a:p>
            <a:pPr lvl="0"/>
            <a:r>
              <a:rPr lang="en-US" b="1" u="sng" dirty="0" smtClean="0">
                <a:effectLst/>
              </a:rPr>
              <a:t>Transubstantiation</a:t>
            </a:r>
            <a:r>
              <a:rPr lang="en-US" dirty="0" smtClean="0">
                <a:effectLst/>
              </a:rPr>
              <a:t> – the change from</a:t>
            </a:r>
            <a:r>
              <a:rPr lang="en-US" baseline="0" dirty="0" smtClean="0">
                <a:effectLst/>
              </a:rPr>
              <a:t> bread and wine to the actual body and blood of Christ, performed at the consecration of the mass (adopted at the Lateran Council in 1215 A.D.).</a:t>
            </a:r>
            <a:endParaRPr lang="en-US" dirty="0" smtClean="0">
              <a:effectLst/>
            </a:endParaRPr>
          </a:p>
        </p:txBody>
      </p:sp>
      <p:sp>
        <p:nvSpPr>
          <p:cNvPr id="4" name="Slide Number Placeholder 3"/>
          <p:cNvSpPr>
            <a:spLocks noGrp="1"/>
          </p:cNvSpPr>
          <p:nvPr>
            <p:ph type="sldNum" sz="quarter" idx="10"/>
          </p:nvPr>
        </p:nvSpPr>
        <p:spPr/>
        <p:txBody>
          <a:bodyPr/>
          <a:lstStyle/>
          <a:p>
            <a:fld id="{071CAF9D-4A93-42E2-90F6-67285A65EDC5}" type="slidenum">
              <a:rPr lang="en-US" smtClean="0"/>
              <a:t>38</a:t>
            </a:fld>
            <a:endParaRPr lang="en-US"/>
          </a:p>
        </p:txBody>
      </p:sp>
    </p:spTree>
    <p:extLst>
      <p:ext uri="{BB962C8B-B14F-4D97-AF65-F5344CB8AC3E}">
        <p14:creationId xmlns:p14="http://schemas.microsoft.com/office/powerpoint/2010/main" val="2802721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p:txBody>
      </p:sp>
      <p:sp>
        <p:nvSpPr>
          <p:cNvPr id="4" name="Slide Number Placeholder 3"/>
          <p:cNvSpPr>
            <a:spLocks noGrp="1"/>
          </p:cNvSpPr>
          <p:nvPr>
            <p:ph type="sldNum" sz="quarter" idx="10"/>
          </p:nvPr>
        </p:nvSpPr>
        <p:spPr/>
        <p:txBody>
          <a:bodyPr/>
          <a:lstStyle/>
          <a:p>
            <a:fld id="{071CAF9D-4A93-42E2-90F6-67285A65EDC5}" type="slidenum">
              <a:rPr lang="en-US" smtClean="0"/>
              <a:t>39</a:t>
            </a:fld>
            <a:endParaRPr lang="en-US"/>
          </a:p>
        </p:txBody>
      </p:sp>
    </p:spTree>
    <p:extLst>
      <p:ext uri="{BB962C8B-B14F-4D97-AF65-F5344CB8AC3E}">
        <p14:creationId xmlns:p14="http://schemas.microsoft.com/office/powerpoint/2010/main" val="280272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a:t>John 14:1-6 – READ </a:t>
            </a:r>
            <a:r>
              <a:rPr lang="en-US" sz="1000" dirty="0"/>
              <a:t>– Jesus is with the Father in heaven preparing a place for those that will come to Him.</a:t>
            </a:r>
          </a:p>
          <a:p>
            <a:r>
              <a:rPr lang="en-US" sz="1000" b="1" dirty="0"/>
              <a:t>Matt. 25:46 </a:t>
            </a:r>
            <a:r>
              <a:rPr lang="en-US" sz="1000" dirty="0"/>
              <a:t>– “And these will go away into everlasting punishment, but the righteous into eternal life.” (From this we can see two different eternal resulting from two different choices in how we live our life).</a:t>
            </a:r>
          </a:p>
          <a:p>
            <a:r>
              <a:rPr lang="en-US" sz="1000" b="1" dirty="0"/>
              <a:t>Rev. 21-22 – DO NOT READ ALL BUT DO READ REV. 21:7-8 –</a:t>
            </a:r>
            <a:r>
              <a:rPr lang="en-US" sz="1000" dirty="0"/>
              <a:t> “ He who overcomes shall inherit all things, and I will be his God and he shall be my son.  But the cowardly, unbelieving, abominable, murderers, sexually immoral, sorcerers, idolaters, and all liars shall have their part in the lake which burns with fire and brimstone, which is the second death.”</a:t>
            </a:r>
          </a:p>
          <a:p>
            <a:endParaRPr lang="en-US" sz="1000" dirty="0"/>
          </a:p>
          <a:p>
            <a:r>
              <a:rPr lang="en-US" sz="1000" b="1" dirty="0"/>
              <a:t>Eph. 2:8-9 </a:t>
            </a:r>
            <a:r>
              <a:rPr lang="en-US" sz="1000" dirty="0"/>
              <a:t>– For </a:t>
            </a:r>
            <a:r>
              <a:rPr lang="en-US" sz="1000" b="1" u="sng" dirty="0"/>
              <a:t>by grace you have been saved </a:t>
            </a:r>
            <a:r>
              <a:rPr lang="en-US" sz="1000" dirty="0"/>
              <a:t>through faith, and that not of yourselves;</a:t>
            </a:r>
            <a:r>
              <a:rPr lang="en-US" sz="1000" b="1" u="sng" dirty="0"/>
              <a:t> it is the gift of God, not that works, </a:t>
            </a:r>
            <a:r>
              <a:rPr lang="en-US" sz="1000" dirty="0"/>
              <a:t>lest anyone should boast.</a:t>
            </a:r>
          </a:p>
          <a:p>
            <a:r>
              <a:rPr lang="en-US" sz="1000" b="1" dirty="0"/>
              <a:t>Gal. 2:14-4:31 – DO NOT READ ALL </a:t>
            </a:r>
            <a:r>
              <a:rPr lang="en-US" sz="1000" dirty="0"/>
              <a:t>– 2:16 – “knowing that </a:t>
            </a:r>
            <a:r>
              <a:rPr lang="en-US" sz="1000" b="1" u="sng" dirty="0"/>
              <a:t>a man is not justified by the works of the law but by faith in Jesus Christ</a:t>
            </a:r>
            <a:r>
              <a:rPr lang="en-US" sz="1000" dirty="0"/>
              <a:t>”; 3:11 – “</a:t>
            </a:r>
            <a:r>
              <a:rPr lang="en-US" sz="1000" b="1" u="sng" dirty="0"/>
              <a:t>no one is justified by the law in the sight of God</a:t>
            </a:r>
            <a:r>
              <a:rPr lang="en-US" sz="1000" dirty="0"/>
              <a:t>”; 3:23:25 – But before faith came, we were kept under the guard of the law, kept for the faith which would afterward  be revealed.  Therefore the law was our tutor to bring us to Christ, that we might be justified by faith.  But after faith has come, we are no longer under a tutor.</a:t>
            </a:r>
          </a:p>
          <a:p>
            <a:r>
              <a:rPr lang="en-US" sz="1000" b="1" dirty="0"/>
              <a:t>Gal. 5:13-26 – READ </a:t>
            </a:r>
            <a:r>
              <a:rPr lang="en-US" sz="1000" dirty="0"/>
              <a:t>– we can see the characteristics of those that walk in the spirit.</a:t>
            </a:r>
          </a:p>
          <a:p>
            <a:r>
              <a:rPr lang="en-US" sz="1000" b="1" dirty="0"/>
              <a:t>1 John 2:3-6 - READ</a:t>
            </a:r>
          </a:p>
          <a:p>
            <a:endParaRPr lang="en-US" sz="1000" dirty="0"/>
          </a:p>
          <a:p>
            <a:r>
              <a:rPr lang="en-US" sz="1000" b="1" dirty="0"/>
              <a:t>Gal. 3:1-5 – READ</a:t>
            </a:r>
          </a:p>
          <a:p>
            <a:endParaRPr lang="en-US" sz="1000" dirty="0"/>
          </a:p>
          <a:p>
            <a:r>
              <a:rPr lang="en-US" sz="1000" b="1" dirty="0"/>
              <a:t>Rom. 5-8 – MENTION BUT DO NOT READ</a:t>
            </a:r>
          </a:p>
          <a:p>
            <a:endParaRPr lang="en-US" sz="1000" dirty="0"/>
          </a:p>
          <a:p>
            <a:r>
              <a:rPr lang="en-US" sz="1000" b="1" dirty="0"/>
              <a:t>2:Pet. 1:3-11 - READ</a:t>
            </a:r>
            <a:endParaRPr lang="en-US" sz="1000" dirty="0"/>
          </a:p>
          <a:p>
            <a:r>
              <a:rPr lang="en-US" sz="1000" b="1" dirty="0"/>
              <a:t>Eph. 5:16-26 - READ</a:t>
            </a:r>
          </a:p>
          <a:p>
            <a:endParaRPr lang="en-US" sz="1000" dirty="0"/>
          </a:p>
          <a:p>
            <a:r>
              <a:rPr lang="en-US" sz="1000" b="1" dirty="0"/>
              <a:t>1 Cor. 13 – MENTION BUT DO NOT READ ALL </a:t>
            </a:r>
            <a:r>
              <a:rPr lang="en-US" sz="1000" dirty="0"/>
              <a:t>– v. 8 – Love never fails; v. 13 – And now abide faith, hope, love, these three; but </a:t>
            </a:r>
            <a:r>
              <a:rPr lang="en-US" sz="1000" b="1" u="sng" dirty="0"/>
              <a:t>the greatest of these is love.</a:t>
            </a:r>
          </a:p>
          <a:p>
            <a:r>
              <a:rPr lang="en-US" sz="1000" b="1" dirty="0"/>
              <a:t>1 John 4:7-8 </a:t>
            </a:r>
            <a:r>
              <a:rPr lang="en-US" sz="1000" dirty="0"/>
              <a:t>– Beloved, let us love one another, for love is of God; and everyone who loves is born of God and knows God.  </a:t>
            </a:r>
            <a:r>
              <a:rPr lang="en-US" sz="1000" b="1" u="sng" dirty="0"/>
              <a:t>He who does not love does not know God</a:t>
            </a:r>
            <a:r>
              <a:rPr lang="en-US" sz="1000" dirty="0"/>
              <a:t>, for God is love.</a:t>
            </a:r>
          </a:p>
          <a:p>
            <a:endParaRPr lang="en-US" sz="1000" dirty="0"/>
          </a:p>
          <a:p>
            <a:r>
              <a:rPr lang="en-US" sz="1000" b="1" dirty="0"/>
              <a:t>Luke 4:18 </a:t>
            </a:r>
            <a:r>
              <a:rPr lang="en-US" sz="1000" dirty="0"/>
              <a:t>– Jesus said, “The Spirit of the Lord is upon Me, Because He has appointed Me To </a:t>
            </a:r>
            <a:r>
              <a:rPr lang="en-US" sz="1000" b="1" u="sng" dirty="0"/>
              <a:t>preach the gospel to the poor</a:t>
            </a:r>
            <a:r>
              <a:rPr lang="en-US" sz="1000" dirty="0"/>
              <a:t>; He has sent Me to heal the brokenhearted, To proclaim liberty to captives And recovery of sight to the blind, To set at liberty those who are oppressed; To proclaim the acceptable year of the Lord.”</a:t>
            </a:r>
          </a:p>
          <a:p>
            <a:endParaRPr lang="en-US" sz="1000" dirty="0"/>
          </a:p>
          <a:p>
            <a:r>
              <a:rPr lang="en-US" sz="1000" b="1" dirty="0"/>
              <a:t>2 Cor. 4:16-18 - READ</a:t>
            </a:r>
          </a:p>
          <a:p>
            <a:endParaRPr lang="en-US" sz="1000" dirty="0"/>
          </a:p>
          <a:p>
            <a:r>
              <a:rPr lang="en-US" sz="1000" b="1" dirty="0"/>
              <a:t>John 8:32 – </a:t>
            </a:r>
            <a:r>
              <a:rPr lang="en-US" sz="1000" dirty="0"/>
              <a:t>“And you shall know the truth, and the truth shall make you free.”</a:t>
            </a:r>
          </a:p>
        </p:txBody>
      </p:sp>
      <p:sp>
        <p:nvSpPr>
          <p:cNvPr id="4" name="Slide Number Placeholder 3"/>
          <p:cNvSpPr>
            <a:spLocks noGrp="1"/>
          </p:cNvSpPr>
          <p:nvPr>
            <p:ph type="sldNum" sz="quarter" idx="10"/>
          </p:nvPr>
        </p:nvSpPr>
        <p:spPr/>
        <p:txBody>
          <a:bodyPr/>
          <a:lstStyle/>
          <a:p>
            <a:fld id="{071CAF9D-4A93-42E2-90F6-67285A65EDC5}" type="slidenum">
              <a:rPr lang="en-US" smtClean="0"/>
              <a:t>4</a:t>
            </a:fld>
            <a:endParaRPr lang="en-US"/>
          </a:p>
        </p:txBody>
      </p:sp>
    </p:spTree>
    <p:extLst>
      <p:ext uri="{BB962C8B-B14F-4D97-AF65-F5344CB8AC3E}">
        <p14:creationId xmlns:p14="http://schemas.microsoft.com/office/powerpoint/2010/main" val="2603415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40</a:t>
            </a:fld>
            <a:endParaRPr lang="en-US"/>
          </a:p>
        </p:txBody>
      </p:sp>
    </p:spTree>
    <p:extLst>
      <p:ext uri="{BB962C8B-B14F-4D97-AF65-F5344CB8AC3E}">
        <p14:creationId xmlns:p14="http://schemas.microsoft.com/office/powerpoint/2010/main" val="30073940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Calvin noted, though, that elder rule is not the only legitimate form of church government.</a:t>
            </a:r>
          </a:p>
          <a:p>
            <a:endParaRPr lang="en-US" baseline="0" dirty="0" smtClean="0"/>
          </a:p>
          <a:p>
            <a:r>
              <a:rPr lang="en-US" b="1" dirty="0" smtClean="0"/>
              <a:t>Augustine (354-420):  </a:t>
            </a:r>
            <a:r>
              <a:rPr lang="en-US" dirty="0" smtClean="0"/>
              <a:t>was an early Christian theologian whose writings are considered very influential in the development of Western Christianity and Western philosophy. He was bishop of Hippo </a:t>
            </a:r>
            <a:r>
              <a:rPr lang="en-US" dirty="0" err="1" smtClean="0"/>
              <a:t>Regius</a:t>
            </a:r>
            <a:r>
              <a:rPr lang="en-US" dirty="0" smtClean="0"/>
              <a:t> (present-day Annaba, Algeria) located in the Roman province of Africa. He is viewed as one of the most important Church Fathers. In the Catholic Church and the Anglican Communion, he is a saint, a pre-eminent Doctor of the Church (is a title given by a variety of Christian churches to individuals whom they recognize as having been of particular importance, particularly regarding their contribution to theology or doctrine), and the patron of the Augustinians. His memorial is celebrated on 28 August, the day of his death.</a:t>
            </a:r>
            <a:endParaRPr lang="en-US" b="0" dirty="0" smtClean="0"/>
          </a:p>
          <a:p>
            <a:endParaRPr lang="en-US" dirty="0" smtClean="0"/>
          </a:p>
          <a:p>
            <a:r>
              <a:rPr lang="en-US" b="1" dirty="0" smtClean="0"/>
              <a:t>Jerome (347-420): </a:t>
            </a:r>
            <a:r>
              <a:rPr lang="en-US" dirty="0" smtClean="0"/>
              <a:t>is recognized as a saint by the Catholic Church, the Eastern Orthodox Church, the Lutheran Church, and the Church of England (Anglican Communion).</a:t>
            </a:r>
            <a:r>
              <a:rPr lang="en-US" baseline="30000" dirty="0" smtClean="0"/>
              <a:t> </a:t>
            </a:r>
            <a:r>
              <a:rPr lang="en-US" baseline="0" dirty="0" smtClean="0"/>
              <a:t> He </a:t>
            </a:r>
            <a:r>
              <a:rPr lang="en-US" dirty="0" smtClean="0"/>
              <a:t>was a Latin Christian priest, confessor, theologian and historian, who also became a Doctor of the Church.</a:t>
            </a:r>
            <a:r>
              <a:rPr lang="en-US" baseline="0" dirty="0" smtClean="0"/>
              <a:t>  </a:t>
            </a:r>
            <a:r>
              <a:rPr lang="en-US" dirty="0" smtClean="0"/>
              <a:t>He is best known for his translation of the Bible into Latin (the Vulgate), and his commentaries on the Gospel of the Hebrews. His list of writings is extensive.</a:t>
            </a:r>
          </a:p>
          <a:p>
            <a:endParaRPr lang="en-US" b="1" dirty="0" smtClean="0"/>
          </a:p>
          <a:p>
            <a:r>
              <a:rPr lang="en-US" dirty="0" smtClean="0"/>
              <a:t>The </a:t>
            </a:r>
            <a:r>
              <a:rPr lang="en-US" b="1" i="1" dirty="0" smtClean="0"/>
              <a:t>Thirty-Nine Articles of Religion</a:t>
            </a:r>
            <a:r>
              <a:rPr lang="en-US" dirty="0" smtClean="0"/>
              <a:t> are the historically defining statements of doctrines of the Church of England with respect to the controversies of the English Reformation. First established in 1563, the articles served to define the doctrine of the Church of England as it related to Calvinist doctrine and Roman Catholic practice.</a:t>
            </a:r>
            <a:endParaRPr lang="en-US" b="1" dirty="0"/>
          </a:p>
        </p:txBody>
      </p:sp>
      <p:sp>
        <p:nvSpPr>
          <p:cNvPr id="4" name="Slide Number Placeholder 3"/>
          <p:cNvSpPr>
            <a:spLocks noGrp="1"/>
          </p:cNvSpPr>
          <p:nvPr>
            <p:ph type="sldNum" sz="quarter" idx="10"/>
          </p:nvPr>
        </p:nvSpPr>
        <p:spPr/>
        <p:txBody>
          <a:bodyPr/>
          <a:lstStyle/>
          <a:p>
            <a:fld id="{071CAF9D-4A93-42E2-90F6-67285A65EDC5}" type="slidenum">
              <a:rPr lang="en-US" smtClean="0"/>
              <a:t>41</a:t>
            </a:fld>
            <a:endParaRPr lang="en-US"/>
          </a:p>
        </p:txBody>
      </p:sp>
    </p:spTree>
    <p:extLst>
      <p:ext uri="{BB962C8B-B14F-4D97-AF65-F5344CB8AC3E}">
        <p14:creationId xmlns:p14="http://schemas.microsoft.com/office/powerpoint/2010/main" val="3007394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smtClean="0"/>
              <a:t>Scottish Confession of Faith – The Scots Confession</a:t>
            </a:r>
            <a:r>
              <a:rPr lang="en-US" dirty="0" smtClean="0"/>
              <a:t> (also called the </a:t>
            </a:r>
            <a:r>
              <a:rPr lang="en-US" b="1" dirty="0" smtClean="0"/>
              <a:t>Scots Confession of 1560</a:t>
            </a:r>
            <a:r>
              <a:rPr lang="en-US" dirty="0" smtClean="0"/>
              <a:t>) is a Confession of Faith written in 1560 by six leaders of the Protestant Reformation in Scotland. The Confession was the first subordinate standard for the Protestant church in Scotland. Along with the Book of Discipline and the Book of Common Order, this is considered to be a formational document for the Church of Scotland during the time.</a:t>
            </a:r>
          </a:p>
          <a:p>
            <a:pPr rtl="0"/>
            <a:r>
              <a:rPr lang="en-US" dirty="0" smtClean="0"/>
              <a:t>In August 1560 the Parliament of Scotland agreed to reform the religion of the country. To enable them to decide what the Reformed Faith was to be, they set John Knox as the superintendent over John </a:t>
            </a:r>
            <a:r>
              <a:rPr lang="en-US" dirty="0" err="1" smtClean="0"/>
              <a:t>Winram</a:t>
            </a:r>
            <a:r>
              <a:rPr lang="en-US" dirty="0" smtClean="0"/>
              <a:t>, John </a:t>
            </a:r>
            <a:r>
              <a:rPr lang="en-US" dirty="0" err="1" smtClean="0"/>
              <a:t>Spottiswoode</a:t>
            </a:r>
            <a:r>
              <a:rPr lang="en-US" dirty="0" smtClean="0"/>
              <a:t>, John </a:t>
            </a:r>
            <a:r>
              <a:rPr lang="en-US" dirty="0" err="1" smtClean="0"/>
              <a:t>Willock</a:t>
            </a:r>
            <a:r>
              <a:rPr lang="en-US" dirty="0" smtClean="0"/>
              <a:t>, John Douglas, and John Row, to prepare a Confession of Faith. This they did in four days. The 25 Chapters of the Confession spell out a contemporary statement of the Christian faith as understood by the followers of John Calvin during his lifetime. Although the Confession and its accompanying documents were the product of the joint effort of the Six Johns, its authorship is customarily attributed to John Knox.</a:t>
            </a:r>
          </a:p>
          <a:p>
            <a:pPr rtl="0"/>
            <a:r>
              <a:rPr lang="en-US" dirty="0" smtClean="0"/>
              <a:t>While the Parliament approved the Confession, Mary, Queen of Scots, refused to agree, and the Confession was not enacted as law until 1567. It remained the Confession of the Church of Scotland until it was superseded by the Westminster Confession of Faith in 1648.</a:t>
            </a:r>
          </a:p>
          <a:p>
            <a:endParaRPr lang="en-US" b="1" dirty="0" smtClean="0"/>
          </a:p>
          <a:p>
            <a:endParaRPr lang="en-US" b="0" dirty="0" smtClean="0"/>
          </a:p>
        </p:txBody>
      </p:sp>
      <p:sp>
        <p:nvSpPr>
          <p:cNvPr id="4" name="Slide Number Placeholder 3"/>
          <p:cNvSpPr>
            <a:spLocks noGrp="1"/>
          </p:cNvSpPr>
          <p:nvPr>
            <p:ph type="sldNum" sz="quarter" idx="10"/>
          </p:nvPr>
        </p:nvSpPr>
        <p:spPr/>
        <p:txBody>
          <a:bodyPr/>
          <a:lstStyle/>
          <a:p>
            <a:fld id="{071CAF9D-4A93-42E2-90F6-67285A65EDC5}" type="slidenum">
              <a:rPr lang="en-US" smtClean="0"/>
              <a:t>42</a:t>
            </a:fld>
            <a:endParaRPr lang="en-US"/>
          </a:p>
        </p:txBody>
      </p:sp>
    </p:spTree>
    <p:extLst>
      <p:ext uri="{BB962C8B-B14F-4D97-AF65-F5344CB8AC3E}">
        <p14:creationId xmlns:p14="http://schemas.microsoft.com/office/powerpoint/2010/main" val="30073940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a:p>
            <a:endParaRPr lang="en-US" b="1" dirty="0"/>
          </a:p>
        </p:txBody>
      </p:sp>
      <p:sp>
        <p:nvSpPr>
          <p:cNvPr id="4" name="Slide Number Placeholder 3"/>
          <p:cNvSpPr>
            <a:spLocks noGrp="1"/>
          </p:cNvSpPr>
          <p:nvPr>
            <p:ph type="sldNum" sz="quarter" idx="10"/>
          </p:nvPr>
        </p:nvSpPr>
        <p:spPr/>
        <p:txBody>
          <a:bodyPr/>
          <a:lstStyle/>
          <a:p>
            <a:fld id="{071CAF9D-4A93-42E2-90F6-67285A65EDC5}" type="slidenum">
              <a:rPr lang="en-US" smtClean="0"/>
              <a:t>43</a:t>
            </a:fld>
            <a:endParaRPr lang="en-US"/>
          </a:p>
        </p:txBody>
      </p:sp>
    </p:spTree>
    <p:extLst>
      <p:ext uri="{BB962C8B-B14F-4D97-AF65-F5344CB8AC3E}">
        <p14:creationId xmlns:p14="http://schemas.microsoft.com/office/powerpoint/2010/main" val="30073940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a:p>
            <a:endParaRPr lang="en-US" b="1" dirty="0"/>
          </a:p>
        </p:txBody>
      </p:sp>
      <p:sp>
        <p:nvSpPr>
          <p:cNvPr id="4" name="Slide Number Placeholder 3"/>
          <p:cNvSpPr>
            <a:spLocks noGrp="1"/>
          </p:cNvSpPr>
          <p:nvPr>
            <p:ph type="sldNum" sz="quarter" idx="10"/>
          </p:nvPr>
        </p:nvSpPr>
        <p:spPr/>
        <p:txBody>
          <a:bodyPr/>
          <a:lstStyle/>
          <a:p>
            <a:fld id="{071CAF9D-4A93-42E2-90F6-67285A65EDC5}" type="slidenum">
              <a:rPr lang="en-US" smtClean="0"/>
              <a:t>44</a:t>
            </a:fld>
            <a:endParaRPr lang="en-US"/>
          </a:p>
        </p:txBody>
      </p:sp>
    </p:spTree>
    <p:extLst>
      <p:ext uri="{BB962C8B-B14F-4D97-AF65-F5344CB8AC3E}">
        <p14:creationId xmlns:p14="http://schemas.microsoft.com/office/powerpoint/2010/main" val="3007394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Genesis</a:t>
            </a:r>
            <a:r>
              <a:rPr lang="en-US" b="1" baseline="0" dirty="0" smtClean="0"/>
              <a:t> 6:5</a:t>
            </a:r>
            <a:r>
              <a:rPr lang="en-US" b="0" baseline="0" dirty="0" smtClean="0"/>
              <a:t> Then the Lord saw that the wickedness of man was great in the earth, and that every intent of the thoughts of his heart was only evil continually.</a:t>
            </a:r>
          </a:p>
          <a:p>
            <a:r>
              <a:rPr lang="en-US" b="1" baseline="0" dirty="0" smtClean="0"/>
              <a:t>Jeremiah 17:9 </a:t>
            </a:r>
            <a:r>
              <a:rPr lang="en-US" b="0" baseline="0" dirty="0" smtClean="0"/>
              <a:t>The heart is deceitful above all things, And desperately wicked; Who can know it?</a:t>
            </a:r>
          </a:p>
          <a:p>
            <a:r>
              <a:rPr lang="en-US" b="1" baseline="0" dirty="0" smtClean="0"/>
              <a:t>Romans 3:10-18 READ</a:t>
            </a:r>
          </a:p>
          <a:p>
            <a:endParaRPr lang="en-US" b="1" baseline="0" dirty="0" smtClean="0"/>
          </a:p>
          <a:p>
            <a:r>
              <a:rPr lang="en-US" b="1" dirty="0"/>
              <a:t>Deuteronomy 30:19 </a:t>
            </a:r>
            <a:r>
              <a:rPr lang="en-US" dirty="0"/>
              <a:t>says, "...I have set before you life and death, blessing and cursing: therefore choose life, that both thou and thy seed may live.“</a:t>
            </a:r>
          </a:p>
          <a:p>
            <a:r>
              <a:rPr lang="en-US" b="1" dirty="0"/>
              <a:t>Genesis 3:22</a:t>
            </a:r>
            <a:r>
              <a:rPr lang="en-US" dirty="0"/>
              <a:t> “Then the Lord God said, “Behold, the man has become like one of US, to know good and evil…”</a:t>
            </a:r>
          </a:p>
          <a:p>
            <a:endParaRPr lang="en-US" dirty="0"/>
          </a:p>
          <a:p>
            <a:r>
              <a:rPr lang="en-US" b="1" dirty="0"/>
              <a:t>Genesis 3:22 </a:t>
            </a:r>
            <a:r>
              <a:rPr lang="en-US" dirty="0"/>
              <a:t>reveals that, after Adam and Eve sinned, they knew both good and evil. And </a:t>
            </a:r>
            <a:r>
              <a:rPr lang="en-US" b="1" dirty="0"/>
              <a:t>Deuteronomy 30:19 </a:t>
            </a:r>
            <a:r>
              <a:rPr lang="en-US" dirty="0"/>
              <a:t>indicates that mankind still had the ability to choose either life or death. This proves one thing: even though mankind is considered spiritually depraved, this doesn't necessarily mean that we are totally incapable of making the correct choice with respect to our own personal salvation. </a:t>
            </a:r>
          </a:p>
          <a:p>
            <a:endParaRPr lang="en-US" dirty="0"/>
          </a:p>
          <a:p>
            <a:r>
              <a:rPr lang="en-US" dirty="0"/>
              <a:t>Keeping this in mind, let's take a look at Calvinism's misconception of mankind's total depravity:</a:t>
            </a:r>
          </a:p>
          <a:p>
            <a:r>
              <a:rPr lang="en-US" dirty="0"/>
              <a:t>According to them, mankind's spiritual downfall prevents everyone and anyone from making the proper choice regarding salvation. They believe that it is impossible for us to come to God on our own. However, this position seems to be in clear contradiction to the Scriptures. Once again, </a:t>
            </a:r>
            <a:r>
              <a:rPr lang="en-US" b="1" dirty="0"/>
              <a:t>Deuteronomy 30:19 </a:t>
            </a:r>
            <a:r>
              <a:rPr lang="en-US" dirty="0"/>
              <a:t>provides the evidence because, if man was totally incapable of making the correct decision to choose life, why would God say to choose? It doesn't make any sense, does it?</a:t>
            </a:r>
          </a:p>
          <a:p>
            <a:endParaRPr lang="en-US" dirty="0"/>
          </a:p>
          <a:p>
            <a:r>
              <a:rPr lang="en-US" dirty="0"/>
              <a:t>In summary, it all begins with God. He has instilled a conscience in every single one of us. Based on our consciences, we make the choice. Since God has foreknowledge, He just happens to know the decisions we will make before we make them. It's that simple!</a:t>
            </a:r>
          </a:p>
        </p:txBody>
      </p:sp>
      <p:sp>
        <p:nvSpPr>
          <p:cNvPr id="4" name="Slide Number Placeholder 3"/>
          <p:cNvSpPr>
            <a:spLocks noGrp="1"/>
          </p:cNvSpPr>
          <p:nvPr>
            <p:ph type="sldNum" sz="quarter" idx="10"/>
          </p:nvPr>
        </p:nvSpPr>
        <p:spPr/>
        <p:txBody>
          <a:bodyPr/>
          <a:lstStyle/>
          <a:p>
            <a:fld id="{071CAF9D-4A93-42E2-90F6-67285A65EDC5}" type="slidenum">
              <a:rPr lang="en-US" smtClean="0"/>
              <a:t>45</a:t>
            </a:fld>
            <a:endParaRPr lang="en-US"/>
          </a:p>
        </p:txBody>
      </p:sp>
    </p:spTree>
    <p:extLst>
      <p:ext uri="{BB962C8B-B14F-4D97-AF65-F5344CB8AC3E}">
        <p14:creationId xmlns:p14="http://schemas.microsoft.com/office/powerpoint/2010/main" val="5437986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Calvinism, God has unconditionally or arbitrarily elected those to be saved before the foundation of the world solely on the basis of the counsel of His will, not taking anyone's accountability into consideration. As a result, no matter what anyone does, some are pre-destined to salvation, and the rest are pre-destined to damnation. </a:t>
            </a:r>
          </a:p>
          <a:p>
            <a:endParaRPr lang="en-US" dirty="0"/>
          </a:p>
          <a:p>
            <a:r>
              <a:rPr lang="en-US" dirty="0"/>
              <a:t>This is where their position on Irresistible Grace kicks in. Regarding Irresistible Grace, they believe that God spiritually draws to Him only those who He has unconditionally pre-selected for salvation before the foundation of the world. According to Calvinism, as far as God is concerned, the rest can burn in hell...and God doesn't care! </a:t>
            </a:r>
          </a:p>
          <a:p>
            <a:r>
              <a:rPr lang="en-US" dirty="0"/>
              <a:t>These doctrinal positions insult God’s very nature and character to the highest possible degree.</a:t>
            </a:r>
          </a:p>
          <a:p>
            <a:r>
              <a:rPr lang="en-US" dirty="0"/>
              <a:t> </a:t>
            </a:r>
          </a:p>
          <a:p>
            <a:r>
              <a:rPr lang="en-US" dirty="0"/>
              <a:t>Let us further explain why Calvinism's positions on Irresistible Grace and Unconditional Election is without merit. Back in the days of the Old Testament, God likened His relationship with the children of Israel as a marriage. For example, in </a:t>
            </a:r>
            <a:r>
              <a:rPr lang="en-US" b="1" dirty="0"/>
              <a:t>Jeremiah 3:14</a:t>
            </a:r>
            <a:r>
              <a:rPr lang="en-US" dirty="0"/>
              <a:t>, God pleads with the house of Israel to return to Him. This is what it says:</a:t>
            </a:r>
          </a:p>
          <a:p>
            <a:r>
              <a:rPr lang="en-US" dirty="0"/>
              <a:t>"Turn, O backsliding children, </a:t>
            </a:r>
            <a:r>
              <a:rPr lang="en-US" dirty="0" err="1"/>
              <a:t>saith</a:t>
            </a:r>
            <a:r>
              <a:rPr lang="en-US" dirty="0"/>
              <a:t> the LORD; for I am married unto you: and I will take you one of a city, and two of a family, and I will bring you to Zion."</a:t>
            </a:r>
          </a:p>
          <a:p>
            <a:r>
              <a:rPr lang="en-US" dirty="0"/>
              <a:t>In </a:t>
            </a:r>
            <a:r>
              <a:rPr lang="en-US" b="1" dirty="0"/>
              <a:t>Jeremiah 31:32</a:t>
            </a:r>
            <a:r>
              <a:rPr lang="en-US" dirty="0"/>
              <a:t>, God refers to Himself as Israel's husband and, when the house of Israel turned to other gods, God described their act as adultery, giving her a bill of divorce. For the sake of illustration, this is how </a:t>
            </a:r>
            <a:r>
              <a:rPr lang="en-US" b="1" dirty="0"/>
              <a:t>Jeremiah 3:8 </a:t>
            </a:r>
            <a:r>
              <a:rPr lang="en-US" dirty="0"/>
              <a:t>reads:</a:t>
            </a:r>
          </a:p>
          <a:p>
            <a:r>
              <a:rPr lang="en-US" dirty="0"/>
              <a:t>"And I saw, when for all the causes whereby backsliding Israel committed adultery I had put her away, and given her a bill of divorce; yet her treacherous sister Judah feared not, but went and played the harlot also."</a:t>
            </a:r>
          </a:p>
          <a:p>
            <a:endParaRPr lang="en-US" dirty="0"/>
          </a:p>
          <a:p>
            <a:r>
              <a:rPr lang="en-US" dirty="0"/>
              <a:t>Keeping this in mind, according to the New Testament, Jesus' relationship with His church is no different. In </a:t>
            </a:r>
            <a:r>
              <a:rPr lang="en-US" b="1" dirty="0"/>
              <a:t>Matthew 22:2</a:t>
            </a:r>
            <a:r>
              <a:rPr lang="en-US" dirty="0"/>
              <a:t>, Jesus said: "The kingdom of heaven is like unto a certain king, which made a marriage for his son." And, in </a:t>
            </a:r>
            <a:r>
              <a:rPr lang="en-US" b="1" dirty="0"/>
              <a:t>Matthew 22:8</a:t>
            </a:r>
            <a:r>
              <a:rPr lang="en-US" dirty="0"/>
              <a:t>, Jesus continues as follows: "Then </a:t>
            </a:r>
            <a:r>
              <a:rPr lang="en-US" dirty="0" err="1"/>
              <a:t>saith</a:t>
            </a:r>
            <a:r>
              <a:rPr lang="en-US" dirty="0"/>
              <a:t> he to his servants, The wedding is ready, but they which were bidden were not worthy."</a:t>
            </a:r>
          </a:p>
          <a:p>
            <a:r>
              <a:rPr lang="en-US" dirty="0"/>
              <a:t>For final emphasis, </a:t>
            </a:r>
            <a:r>
              <a:rPr lang="en-US" b="1" dirty="0"/>
              <a:t>Revelation 19:7-9 </a:t>
            </a:r>
            <a:r>
              <a:rPr lang="en-US" dirty="0"/>
              <a:t>states that all the saints of God will take part in the marriage supper of the Lamb.</a:t>
            </a:r>
          </a:p>
          <a:p>
            <a:endParaRPr lang="en-US" dirty="0"/>
          </a:p>
          <a:p>
            <a:r>
              <a:rPr lang="en-US" dirty="0"/>
              <a:t>So, both Old and New Testaments clearly liken God's relationship with His people as a marriage. In the Old Testament, God is likened to a husband, while in the New Testament, Jesus is likened to a bridegroom. In the Old Testament, Israel is referred to as God's wife, while in the New Testament, the church is referred to as Christ's bride.</a:t>
            </a:r>
          </a:p>
          <a:p>
            <a:r>
              <a:rPr lang="en-US" dirty="0"/>
              <a:t>Remembering this, let us think about a relationship within a marriage. Isn't it about two parties choosing to be together? For example, I'm married, and I have a wonderful wife. We both chose to be married. Before we took our vows, I didn't force my wife to be with me, and she didn't force me to be with her. Our marriage was by mutual consent. It was a free will decision for the both of us. Like any marriage, God wants a relationship with those who want a relationship with Him. To prove this point, </a:t>
            </a:r>
            <a:r>
              <a:rPr lang="en-US" b="1" dirty="0"/>
              <a:t>Acts 10:34 </a:t>
            </a:r>
            <a:r>
              <a:rPr lang="en-US" dirty="0"/>
              <a:t>tells us that God is "no respecter of persons," and Acts 10:35 continues, "But in every nation he that </a:t>
            </a:r>
            <a:r>
              <a:rPr lang="en-US" dirty="0" err="1"/>
              <a:t>feareth</a:t>
            </a:r>
            <a:r>
              <a:rPr lang="en-US" dirty="0"/>
              <a:t> him, and </a:t>
            </a:r>
            <a:r>
              <a:rPr lang="en-US" dirty="0" err="1"/>
              <a:t>worketh</a:t>
            </a:r>
            <a:r>
              <a:rPr lang="en-US" dirty="0"/>
              <a:t> righteousness, is accepted with him.“</a:t>
            </a:r>
          </a:p>
          <a:p>
            <a:endParaRPr lang="en-US" dirty="0"/>
          </a:p>
          <a:p>
            <a:r>
              <a:rPr lang="en-US" dirty="0"/>
              <a:t>Though God loves everyone, He chooses to have a relationship only with those who choose to fear Him and covet a relationship with Him. To demonstrate God’s heart for everyone, according to </a:t>
            </a:r>
            <a:r>
              <a:rPr lang="en-US" b="1" dirty="0"/>
              <a:t>Ezekiel 33:11</a:t>
            </a:r>
            <a:r>
              <a:rPr lang="en-US" dirty="0"/>
              <a:t>, He pleads with those who rejected Him to return. This is what He said:</a:t>
            </a:r>
          </a:p>
          <a:p>
            <a:r>
              <a:rPr lang="en-US" dirty="0"/>
              <a:t>"...As I live, </a:t>
            </a:r>
            <a:r>
              <a:rPr lang="en-US" dirty="0" err="1"/>
              <a:t>saith</a:t>
            </a:r>
            <a:r>
              <a:rPr lang="en-US" dirty="0"/>
              <a:t> the Lord GOD, I have no pleasure in the death of the wicked; but that the wicked turn from his way and live: turn ye, turn ye from your evil ways; for why will ye die, O house of Israel?"</a:t>
            </a:r>
          </a:p>
        </p:txBody>
      </p:sp>
      <p:sp>
        <p:nvSpPr>
          <p:cNvPr id="4" name="Slide Number Placeholder 3"/>
          <p:cNvSpPr>
            <a:spLocks noGrp="1"/>
          </p:cNvSpPr>
          <p:nvPr>
            <p:ph type="sldNum" sz="quarter" idx="10"/>
          </p:nvPr>
        </p:nvSpPr>
        <p:spPr/>
        <p:txBody>
          <a:bodyPr/>
          <a:lstStyle/>
          <a:p>
            <a:fld id="{071CAF9D-4A93-42E2-90F6-67285A65EDC5}" type="slidenum">
              <a:rPr lang="en-US" smtClean="0"/>
              <a:t>46</a:t>
            </a:fld>
            <a:endParaRPr lang="en-US"/>
          </a:p>
        </p:txBody>
      </p:sp>
    </p:spTree>
    <p:extLst>
      <p:ext uri="{BB962C8B-B14F-4D97-AF65-F5344CB8AC3E}">
        <p14:creationId xmlns:p14="http://schemas.microsoft.com/office/powerpoint/2010/main" val="22150098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John</a:t>
            </a:r>
            <a:r>
              <a:rPr lang="en-US" baseline="0" dirty="0" smtClean="0"/>
              <a:t> 17, Jesus prays for himself (1-5), prays for his apostles/disciples (6-19) and for all believers (20-26).  John 17:12 confirms this when talking about the son of perdition (Judas).</a:t>
            </a:r>
          </a:p>
          <a:p>
            <a:endParaRPr lang="en-US" baseline="0" dirty="0" smtClean="0"/>
          </a:p>
          <a:p>
            <a:r>
              <a:rPr lang="en-US" b="1" baseline="0" dirty="0" smtClean="0"/>
              <a:t>Acts 20:28 </a:t>
            </a:r>
            <a:r>
              <a:rPr lang="en-US" baseline="0" dirty="0" smtClean="0"/>
              <a:t>– Paul is referring to the elders at the church of Ephesus.</a:t>
            </a:r>
          </a:p>
        </p:txBody>
      </p:sp>
      <p:sp>
        <p:nvSpPr>
          <p:cNvPr id="4" name="Slide Number Placeholder 3"/>
          <p:cNvSpPr>
            <a:spLocks noGrp="1"/>
          </p:cNvSpPr>
          <p:nvPr>
            <p:ph type="sldNum" sz="quarter" idx="10"/>
          </p:nvPr>
        </p:nvSpPr>
        <p:spPr/>
        <p:txBody>
          <a:bodyPr/>
          <a:lstStyle/>
          <a:p>
            <a:fld id="{071CAF9D-4A93-42E2-90F6-67285A65EDC5}" type="slidenum">
              <a:rPr lang="en-US" smtClean="0"/>
              <a:t>47</a:t>
            </a:fld>
            <a:endParaRPr lang="en-US"/>
          </a:p>
        </p:txBody>
      </p:sp>
    </p:spTree>
    <p:extLst>
      <p:ext uri="{BB962C8B-B14F-4D97-AF65-F5344CB8AC3E}">
        <p14:creationId xmlns:p14="http://schemas.microsoft.com/office/powerpoint/2010/main" val="6011169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6:37 </a:t>
            </a:r>
            <a:r>
              <a:rPr lang="en-US" i="1" dirty="0" smtClean="0"/>
              <a:t>“All that my Father gives Me will come to me” </a:t>
            </a:r>
            <a:r>
              <a:rPr lang="en-US" dirty="0" smtClean="0"/>
              <a:t>refers to all those who are drawn by the Father or influence by the Holy Spirit through the preaching and teaching of the word.  </a:t>
            </a:r>
            <a:r>
              <a:rPr lang="en-US" i="1" dirty="0" smtClean="0"/>
              <a:t>“and the one who comes to Me I will by no means cast out” </a:t>
            </a:r>
            <a:r>
              <a:rPr lang="en-US" dirty="0" smtClean="0"/>
              <a:t>refers to those that yield will be saved and those that do not will be lost; Jesus will not reject an individual that wants to come to Him.</a:t>
            </a:r>
          </a:p>
          <a:p>
            <a:endParaRPr lang="en-US" i="1" dirty="0"/>
          </a:p>
          <a:p>
            <a:r>
              <a:rPr lang="en-US" dirty="0" smtClean="0"/>
              <a:t>John 6:44 </a:t>
            </a:r>
            <a:r>
              <a:rPr lang="en-US" i="1" dirty="0" smtClean="0"/>
              <a:t>“unless the Father who sent Me draws him”</a:t>
            </a:r>
            <a:r>
              <a:rPr lang="en-US" dirty="0" smtClean="0"/>
              <a:t> God shows man his wants, He shows the Savior He has provided for him, man feels himself a lost sinner and through his desire to escape man comes to the Father.</a:t>
            </a:r>
          </a:p>
          <a:p>
            <a:endParaRPr lang="en-US" dirty="0"/>
          </a:p>
          <a:p>
            <a:r>
              <a:rPr lang="en-US" dirty="0" smtClean="0"/>
              <a:t>John 10:16 </a:t>
            </a:r>
            <a:r>
              <a:rPr lang="en-US" i="1" dirty="0" smtClean="0"/>
              <a:t>“And other sheep I have…” </a:t>
            </a:r>
            <a:r>
              <a:rPr lang="en-US" dirty="0" smtClean="0"/>
              <a:t>The Gentiles.  As if our Lord has said, Do not imagine that I lay down My life exclusively for the Jews.  No I shall die also for the Gentiles; and, though they are not of this fold now, those among them that believe shall be united with the believing Jews, and made one fold under one shepherd (READ Ephesians 2:13-17).</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48</a:t>
            </a:fld>
            <a:endParaRPr lang="en-US"/>
          </a:p>
        </p:txBody>
      </p:sp>
    </p:spTree>
    <p:extLst>
      <p:ext uri="{BB962C8B-B14F-4D97-AF65-F5344CB8AC3E}">
        <p14:creationId xmlns:p14="http://schemas.microsoft.com/office/powerpoint/2010/main" val="2802110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10:27-29 – believers that continue in the following of the word and endure until the end shall never perish or be plucked out of the Father’s hand.</a:t>
            </a:r>
          </a:p>
          <a:p>
            <a:endParaRPr lang="en-US" dirty="0"/>
          </a:p>
          <a:p>
            <a:r>
              <a:rPr lang="en-US" dirty="0" smtClean="0"/>
              <a:t>Ephesians 1:3-14 – The Jews considered themselves an elect or chosen people.  The apostle Paul shows that God has extended his mercy and goodness to the Gentiles.  His end in giving them the gospel was the same which He had in view by giving the law to the Jews, that they may be holy and without blame before Him.  Predestined is used to point out God’s fixed purpose to bestow on the Gentiles the blessing of the adoption of the “sons” of Christ.  God had formed this purpose before he had </a:t>
            </a:r>
            <a:r>
              <a:rPr lang="en-US" smtClean="0"/>
              <a:t>given the law. </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49</a:t>
            </a:fld>
            <a:endParaRPr lang="en-US"/>
          </a:p>
        </p:txBody>
      </p:sp>
    </p:spTree>
    <p:extLst>
      <p:ext uri="{BB962C8B-B14F-4D97-AF65-F5344CB8AC3E}">
        <p14:creationId xmlns:p14="http://schemas.microsoft.com/office/powerpoint/2010/main" val="67943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5</a:t>
            </a:fld>
            <a:endParaRPr lang="en-US"/>
          </a:p>
        </p:txBody>
      </p:sp>
    </p:spTree>
    <p:extLst>
      <p:ext uri="{BB962C8B-B14F-4D97-AF65-F5344CB8AC3E}">
        <p14:creationId xmlns:p14="http://schemas.microsoft.com/office/powerpoint/2010/main" val="16777161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Associated Reformed Presbyterian Church </a:t>
            </a:r>
            <a:r>
              <a:rPr lang="en-US" dirty="0" smtClean="0"/>
              <a:t>– some believers</a:t>
            </a:r>
            <a:r>
              <a:rPr lang="en-US" baseline="0" dirty="0" smtClean="0"/>
              <a:t> saw the close alliance between the church and state as problematic and formed a separate Associate Presbytery.  A decade later, other believers had a conflict with the national church over polity and worship and organized themselves into the Reformed Presbytery.  The two groups merged in 1782 to become the Associated Reformed Synod in Philadelphia.</a:t>
            </a:r>
          </a:p>
          <a:p>
            <a:r>
              <a:rPr lang="en-US" b="1" dirty="0" smtClean="0"/>
              <a:t>Cumberland Presbyterian Church </a:t>
            </a:r>
            <a:r>
              <a:rPr lang="en-US" b="0" dirty="0" smtClean="0"/>
              <a:t>– disagreement regarding the Westminster</a:t>
            </a:r>
            <a:r>
              <a:rPr lang="en-US" b="0" baseline="0" dirty="0" smtClean="0"/>
              <a:t> Confession of Faith; did not believe in the doctrine of election.</a:t>
            </a:r>
          </a:p>
          <a:p>
            <a:r>
              <a:rPr lang="en-US" b="1" dirty="0" smtClean="0"/>
              <a:t>Evangelical Presbyterian Church </a:t>
            </a:r>
            <a:r>
              <a:rPr lang="en-US" b="0" dirty="0" smtClean="0"/>
              <a:t>– concern was</a:t>
            </a:r>
            <a:r>
              <a:rPr lang="en-US" b="0" baseline="0" dirty="0" smtClean="0"/>
              <a:t> the theological liberalism growing in the denomination.</a:t>
            </a:r>
          </a:p>
          <a:p>
            <a:r>
              <a:rPr lang="en-US" b="1" dirty="0" smtClean="0"/>
              <a:t>The Orthodox Presbyterian Church </a:t>
            </a:r>
            <a:r>
              <a:rPr lang="en-US" dirty="0" smtClean="0"/>
              <a:t>– began in reaction to the rise</a:t>
            </a:r>
            <a:r>
              <a:rPr lang="en-US" baseline="0" dirty="0" smtClean="0"/>
              <a:t> of theological liberalism that swept across the US in the early 20</a:t>
            </a:r>
            <a:r>
              <a:rPr lang="en-US" baseline="30000" dirty="0" smtClean="0"/>
              <a:t>th</a:t>
            </a:r>
            <a:r>
              <a:rPr lang="en-US" baseline="0" dirty="0" smtClean="0"/>
              <a:t> century (partly due to liberal professors and teachings at Princeton).</a:t>
            </a:r>
            <a:endParaRPr lang="en-US" dirty="0" smtClean="0"/>
          </a:p>
          <a:p>
            <a:r>
              <a:rPr lang="en-US" b="1" dirty="0" smtClean="0"/>
              <a:t>Presbyterian Church in America</a:t>
            </a:r>
            <a:r>
              <a:rPr lang="en-US" b="0" baseline="0" dirty="0" smtClean="0"/>
              <a:t> – emerged in reaction to the theological liberalism of American churches in the 19</a:t>
            </a:r>
            <a:r>
              <a:rPr lang="en-US" b="0" baseline="30000" dirty="0" smtClean="0"/>
              <a:t>th</a:t>
            </a:r>
            <a:r>
              <a:rPr lang="en-US" b="0" baseline="0" dirty="0" smtClean="0"/>
              <a:t> and 20</a:t>
            </a:r>
            <a:r>
              <a:rPr lang="en-US" b="0" baseline="30000" dirty="0" smtClean="0"/>
              <a:t>th</a:t>
            </a:r>
            <a:r>
              <a:rPr lang="en-US" b="0" baseline="0" dirty="0" smtClean="0"/>
              <a:t> centuries (marriage &amp; divorce views, abortion, etc…).</a:t>
            </a:r>
          </a:p>
          <a:p>
            <a:r>
              <a:rPr lang="en-US" b="1" dirty="0" smtClean="0"/>
              <a:t>Presbyterian Church (USA) – </a:t>
            </a:r>
            <a:r>
              <a:rPr lang="en-US" b="0" dirty="0" smtClean="0"/>
              <a:t>a</a:t>
            </a:r>
            <a:r>
              <a:rPr lang="en-US" b="0" baseline="0" dirty="0" smtClean="0"/>
              <a:t> major division occurred in 1861 during the Civil war; two branches </a:t>
            </a:r>
            <a:r>
              <a:rPr lang="en-US" b="0" dirty="0" smtClean="0"/>
              <a:t>reunited</a:t>
            </a:r>
            <a:r>
              <a:rPr lang="en-US" b="0" baseline="0" dirty="0" smtClean="0"/>
              <a:t> (United Presbyterian Church and the Presbyterian Church in the United States) to form the </a:t>
            </a:r>
            <a:r>
              <a:rPr lang="en-US" b="0" baseline="0" smtClean="0"/>
              <a:t>Presbyterian Church (USA).</a:t>
            </a:r>
            <a:endParaRPr lang="en-US" b="1" dirty="0"/>
          </a:p>
        </p:txBody>
      </p:sp>
      <p:sp>
        <p:nvSpPr>
          <p:cNvPr id="4" name="Slide Number Placeholder 3"/>
          <p:cNvSpPr>
            <a:spLocks noGrp="1"/>
          </p:cNvSpPr>
          <p:nvPr>
            <p:ph type="sldNum" sz="quarter" idx="10"/>
          </p:nvPr>
        </p:nvSpPr>
        <p:spPr/>
        <p:txBody>
          <a:bodyPr/>
          <a:lstStyle/>
          <a:p>
            <a:fld id="{071CAF9D-4A93-42E2-90F6-67285A65EDC5}" type="slidenum">
              <a:rPr lang="en-US" smtClean="0"/>
              <a:t>50</a:t>
            </a:fld>
            <a:endParaRPr lang="en-US"/>
          </a:p>
        </p:txBody>
      </p:sp>
    </p:spTree>
    <p:extLst>
      <p:ext uri="{BB962C8B-B14F-4D97-AF65-F5344CB8AC3E}">
        <p14:creationId xmlns:p14="http://schemas.microsoft.com/office/powerpoint/2010/main" val="33552198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 Browne saw the Church of England as being in a state of moral disrepair and </a:t>
            </a:r>
            <a:r>
              <a:rPr lang="en-US" dirty="0" err="1"/>
              <a:t>catholicism</a:t>
            </a:r>
            <a:r>
              <a:rPr lang="en-US" dirty="0"/>
              <a:t>. Rather than reforming the Church from within, Browne sought out a new "true church" ethic. He advocated an early church polity (government) which would later be known as </a:t>
            </a:r>
            <a:r>
              <a:rPr lang="en-US" dirty="0" smtClean="0"/>
              <a:t>congregationalism (opposed episcopal government). </a:t>
            </a:r>
            <a:r>
              <a:rPr lang="en-US" dirty="0"/>
              <a:t>He was one of the first to advocate religious separation from the Church of England, and the first to actually set up a Separatist Church. Browne was in fact only an active Separatist from 1579-1585 (returned to the Church of England).</a:t>
            </a:r>
          </a:p>
          <a:p>
            <a:r>
              <a:rPr lang="en-US" dirty="0"/>
              <a:t>His beliefs led to the Congregational church movement, which are Protestant Christian churches practicing Congregationalist church governance, in which each congregation independently and autonomously runs its own affairs. All Congregational churches claim their descent from the original Congregational church based on the </a:t>
            </a:r>
            <a:r>
              <a:rPr lang="en-US" dirty="0" err="1"/>
              <a:t>Brownist</a:t>
            </a:r>
            <a:r>
              <a:rPr lang="en-US" dirty="0"/>
              <a:t> movement, a family of Protestant denominations formed on a theory of union published by Robert Browne in 1582. They arose from the Nonconformist religious movement in England during the Puritan reformation of the Church of England.</a:t>
            </a:r>
          </a:p>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51</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Titus 1:5 – For this reason I left you in Crete, that you should set in order the things that are lacking, and appoint elders in every city as </a:t>
            </a:r>
            <a:r>
              <a:rPr lang="en-US" smtClean="0"/>
              <a:t>I commanded you.</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52</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Mayflower Compact – What is it?</a:t>
            </a:r>
            <a:r>
              <a:rPr lang="en-US" dirty="0"/>
              <a:t/>
            </a:r>
            <a:br>
              <a:rPr lang="en-US" dirty="0"/>
            </a:br>
            <a:r>
              <a:rPr lang="en-US" dirty="0"/>
              <a:t>The Mayflower Compact is a written agreement composed by a consensus of the new Settlers arriving at New Plymouth in November of 1620. They had traveled across the ocean on the ship Mayflower which was anchored in what is now Provincetown Harbor near Cape Cod, Massachusetts. The Mayflower Compact was drawn up with fair and equal laws, for the general good of the settlement and with the will of the majority. The Mayflower’s passengers knew that the New World’s earlier settlers failed due to a lack of government. They hashed out the content and eventually composed the Compact for the sake of their own survival.</a:t>
            </a:r>
            <a:br>
              <a:rPr lang="en-US" dirty="0"/>
            </a:br>
            <a:r>
              <a:rPr lang="en-US" dirty="0"/>
              <a:t/>
            </a:r>
            <a:br>
              <a:rPr lang="en-US" dirty="0"/>
            </a:br>
            <a:r>
              <a:rPr lang="en-US" dirty="0"/>
              <a:t>All 41 of the adult male members on the Mayflower signed the Compact. Being the first written laws for the new land, the Compact determined authority within the settlement and was the observed as such until 1691. This established that the colony (mostly persecuted Separatists), was to be free of English law. It was devised to set up a government from within themselves and was written by those to be governed. </a:t>
            </a:r>
          </a:p>
          <a:p>
            <a:r>
              <a:rPr lang="en-US" b="1" dirty="0"/>
              <a:t>Mayflower Compact – What did it say?</a:t>
            </a:r>
            <a:r>
              <a:rPr lang="en-US" dirty="0"/>
              <a:t/>
            </a:r>
            <a:br>
              <a:rPr lang="en-US" dirty="0"/>
            </a:br>
            <a:r>
              <a:rPr lang="en-US" dirty="0"/>
              <a:t>The original document is said to have been lost, but the writings of William Bradford’s journal </a:t>
            </a:r>
            <a:r>
              <a:rPr lang="en-US" i="1" dirty="0"/>
              <a:t>Of Plymouth Plantation</a:t>
            </a:r>
            <a:r>
              <a:rPr lang="en-US" dirty="0"/>
              <a:t> and in Edward Winslow’s </a:t>
            </a:r>
            <a:r>
              <a:rPr lang="en-US" i="1" dirty="0" err="1"/>
              <a:t>Mourt’s</a:t>
            </a:r>
            <a:r>
              <a:rPr lang="en-US" i="1" dirty="0"/>
              <a:t> Relation: A Journal of the Pilgrims at Plymouth</a:t>
            </a:r>
            <a:r>
              <a:rPr lang="en-US" dirty="0"/>
              <a:t> are in agreement and accepted as accurate. The Mayflower Compact reads:</a:t>
            </a:r>
            <a:br>
              <a:rPr lang="en-US" dirty="0"/>
            </a:br>
            <a:r>
              <a:rPr lang="en-US" dirty="0"/>
              <a:t/>
            </a:r>
            <a:br>
              <a:rPr lang="en-US" dirty="0"/>
            </a:br>
            <a:r>
              <a:rPr lang="en-US" i="1" dirty="0"/>
              <a:t>"In the name of God, Amen. We, whose names are underwritten, the Loyal Subjects of our dread Sovereign Lord, King James, by the Grace of God, of England, France and Ireland, King, Defender of the Faith, e&amp;. Having undertaken for the Glory of God, and Advancement of the Christian Faith, and the </a:t>
            </a:r>
            <a:r>
              <a:rPr lang="en-US" i="1" dirty="0" err="1"/>
              <a:t>Honour</a:t>
            </a:r>
            <a:r>
              <a:rPr lang="en-US" i="1" dirty="0"/>
              <a:t> of our King and Country, a voyage to plant the first colony in the northern parts of Virginia; do by these presents, solemnly and mutually in the Presence of God and one of another, covenant and combine ourselves together into a civil Body Politick, for our better Ordering and Preservation, and Furtherance of the Ends aforesaid; And by Virtue hereof to enact, constitute, and frame, such just and equal Laws, Ordinances, Acts, Constitutions and Offices, from time to time, as shall be thought most meet and convenient for the General good of the Colony; unto which we promise all due submission and obedience. In Witness whereof we have hereunto subscribed our names at Cape Cod the eleventh of November, in the Reign of our Sovereign Lord, King James of England, France and Ireland, the eighteenth, and of Scotland the fifty-fourth. Anno Domini, 1620." </a:t>
            </a:r>
            <a:endParaRPr lang="en-US" dirty="0"/>
          </a:p>
          <a:p>
            <a:r>
              <a:rPr lang="en-US" b="1" dirty="0"/>
              <a:t>Mayflower Compact – Who signed it and why?</a:t>
            </a:r>
            <a:r>
              <a:rPr lang="en-US" dirty="0"/>
              <a:t/>
            </a:r>
            <a:br>
              <a:rPr lang="en-US" dirty="0"/>
            </a:br>
            <a:r>
              <a:rPr lang="en-US" dirty="0"/>
              <a:t>One of the first lists of the Mayflower Compact’s signers was provided by William Bradford’s nephew, Nathaniel Morton. The names are published in his 1669 </a:t>
            </a:r>
            <a:r>
              <a:rPr lang="en-US" i="1" dirty="0"/>
              <a:t>New England’s Memorial. </a:t>
            </a:r>
            <a:r>
              <a:rPr lang="en-US" dirty="0"/>
              <a:t>They are also posted by the Avalon Project of Yale University. Some of the more familiar names includes are those such as: John Carver, William Bradford, Edward Winslow, William Brewster, Isaac </a:t>
            </a:r>
            <a:r>
              <a:rPr lang="en-US" dirty="0" err="1"/>
              <a:t>Allerton</a:t>
            </a:r>
            <a:r>
              <a:rPr lang="en-US" dirty="0"/>
              <a:t>, Myles Standish, and John Alden</a:t>
            </a:r>
            <a:r>
              <a:rPr lang="en-US" dirty="0" smtClean="0"/>
              <a:t>.</a:t>
            </a:r>
            <a:r>
              <a:rPr lang="en-US" dirty="0"/>
              <a:t/>
            </a:r>
            <a:br>
              <a:rPr lang="en-US" dirty="0"/>
            </a:br>
            <a:r>
              <a:rPr lang="en-US" dirty="0"/>
              <a:t>When creating the Mayflower Compact, the signers believed that covenants were not only to be honored between God and man, but also between each other. They had always honored covenants as part of their righteous integrity and agreed to be bound by this same principle with the Compact. John Adams and many historians have referred to the Mayflower Compact as the foundation of the U.S. Constitution written more than 150 years later.</a:t>
            </a:r>
          </a:p>
          <a:p>
            <a:pPr marL="174485" indent="-174485">
              <a:buFontTx/>
              <a:buChar char="-"/>
            </a:pPr>
            <a:r>
              <a:rPr lang="en-US" dirty="0" smtClean="0"/>
              <a:t>See </a:t>
            </a:r>
            <a:r>
              <a:rPr lang="en-US" dirty="0"/>
              <a:t>more at: http://</a:t>
            </a:r>
            <a:r>
              <a:rPr lang="en-US" dirty="0" smtClean="0"/>
              <a:t>www.allabouthistory.org/mayflowercompact.htm#sthash.wy12BmRh.dpuf</a:t>
            </a:r>
          </a:p>
          <a:p>
            <a:endParaRPr lang="en-US" dirty="0" smtClean="0"/>
          </a:p>
          <a:p>
            <a:r>
              <a:rPr lang="en-US" dirty="0" smtClean="0"/>
              <a:t>Amendment 1 of the Constitution of the United States of America</a:t>
            </a:r>
          </a:p>
          <a:p>
            <a:r>
              <a:rPr lang="en-US" i="1" dirty="0" smtClean="0"/>
              <a:t>“Congress shall make no law respecting  an establishment or religion, or prohibiting the free exercise thereof; or abridging the freedom of speech, or of the press; or the right of the people.”</a:t>
            </a:r>
          </a:p>
          <a:p>
            <a:r>
              <a:rPr lang="en-US" dirty="0" smtClean="0"/>
              <a:t>Proposed Date: September 25, 1789</a:t>
            </a:r>
          </a:p>
          <a:p>
            <a:r>
              <a:rPr lang="en-US" dirty="0" smtClean="0"/>
              <a:t>Enactment Date: December 15, 1791</a:t>
            </a:r>
          </a:p>
          <a:p>
            <a:r>
              <a:rPr lang="en-US" dirty="0" smtClean="0"/>
              <a:t>One of the 10 amendments that comprise the Bill of Rights</a:t>
            </a:r>
          </a:p>
          <a:p>
            <a:endParaRPr lang="en-US" dirty="0"/>
          </a:p>
          <a:p>
            <a:r>
              <a:rPr lang="en-US" dirty="0" smtClean="0"/>
              <a:t>Thomas Jefferson (1743-1826) 3</a:t>
            </a:r>
            <a:r>
              <a:rPr lang="en-US" baseline="30000" dirty="0" smtClean="0"/>
              <a:t>rd</a:t>
            </a:r>
            <a:r>
              <a:rPr lang="en-US" dirty="0" smtClean="0"/>
              <a:t> President of the United States and chosen to write the Declaration of Independence said, “I have little doubt that the whole country will soon be rallied to the unity of our Creator, and, I hope to the pure doctrines of Jesus also.”  He proclaimed that it was God of the Bible who founded America in his 1805 inaugural address: “I shall need, too, the favor of that Being in whose hands we are, who led our forefathers, as Israel of old, from their native land, and planted them in this country.</a:t>
            </a:r>
            <a:endParaRPr lang="en-US" dirty="0"/>
          </a:p>
          <a:p>
            <a:pPr marL="174485" indent="-174485">
              <a:buFontTx/>
              <a:buChar char="-"/>
            </a:pP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53</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a:t>
            </a:r>
            <a:r>
              <a:rPr lang="en-US" sz="1100" b="1" dirty="0"/>
              <a:t>First Great Awakening</a:t>
            </a:r>
            <a:r>
              <a:rPr lang="en-US" sz="1100" dirty="0"/>
              <a:t> (often referred by historians as </a:t>
            </a:r>
            <a:r>
              <a:rPr lang="en-US" sz="1100" b="1" dirty="0"/>
              <a:t>the Great Awakening</a:t>
            </a:r>
            <a:r>
              <a:rPr lang="en-US" sz="1100" dirty="0"/>
              <a:t>) is the name sometimes given to a period of heightened religious activity, primarily in Great Britain and her North American colonies in the 1730s and 1740s. In New England, the Great Awakening was influential among many Congregationalists; while in the Middle and Southern colonies (especially in the rural regions of those colonies) the Awakening was influential among Presbyterians and other dissenting Protestants. Although the idea of a "great awakening" is contested, it is clear that the period was, particularly in New England, a time of increased religious activity. The revival began with Jonathan Edwards, a well-educated theologian and Congregationalist minister from Northampton, Massachusetts, who came from Puritan and Calvinist roots, but emphasized the importance and power of immediate, personal religious experience. Edwards was said to be "solemn, with a distinct and careful enunciation, and a slow cadence.“</a:t>
            </a:r>
            <a:r>
              <a:rPr lang="en-US" sz="1100" baseline="30000" dirty="0"/>
              <a:t> </a:t>
            </a:r>
            <a:r>
              <a:rPr lang="en-US" sz="1100" dirty="0"/>
              <a:t>Nevertheless, his sermons were powerful and attracted a large following." Sinners in the Hands of an Angry God," is his most famous sermon and his essay, </a:t>
            </a:r>
            <a:r>
              <a:rPr lang="en-US" sz="1100" i="1" dirty="0"/>
              <a:t>A Faithful Narrative of the Surprising Work of God,</a:t>
            </a:r>
            <a:r>
              <a:rPr lang="en-US" sz="1100" dirty="0"/>
              <a:t> describes his local experience during the Awakening. The Methodist preacher George Whitefield, visiting from England, continued the movement, traveling across the colonies and preaching in a more dramatic and emotional style, accepting everyone into his audiences. The first new Congregational church in Massachusetts in the Great Awakening period of 1730-1740, was at the newly incorporated town of Uxbridge and was pastored by the Rev. Nathan Webb, a native of Braintree. The First Great Awakening is often credited with helping to forge a new national identity that served as backdrop to the American Revolution.</a:t>
            </a:r>
          </a:p>
        </p:txBody>
      </p:sp>
      <p:sp>
        <p:nvSpPr>
          <p:cNvPr id="4" name="Slide Number Placeholder 3"/>
          <p:cNvSpPr>
            <a:spLocks noGrp="1"/>
          </p:cNvSpPr>
          <p:nvPr>
            <p:ph type="sldNum" sz="quarter" idx="10"/>
          </p:nvPr>
        </p:nvSpPr>
        <p:spPr/>
        <p:txBody>
          <a:bodyPr/>
          <a:lstStyle/>
          <a:p>
            <a:fld id="{071CAF9D-4A93-42E2-90F6-67285A65EDC5}" type="slidenum">
              <a:rPr lang="en-US" smtClean="0"/>
              <a:t>54</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Christian Unitarianism</a:t>
            </a:r>
            <a:r>
              <a:rPr lang="en-US" dirty="0"/>
              <a:t> is a theological movement within Christianity, named for its understanding of God as one person, in direct contrast to </a:t>
            </a:r>
            <a:r>
              <a:rPr lang="en-US" dirty="0" err="1"/>
              <a:t>Trinitarianism</a:t>
            </a:r>
            <a:r>
              <a:rPr lang="en-US" dirty="0"/>
              <a:t>, which defines God as three persons coexisting consubstantially as one </a:t>
            </a:r>
            <a:r>
              <a:rPr lang="en-US" dirty="0" smtClean="0"/>
              <a:t>being.</a:t>
            </a:r>
            <a:r>
              <a:rPr lang="en-US" baseline="30000" dirty="0"/>
              <a:t> </a:t>
            </a:r>
            <a:r>
              <a:rPr lang="en-US" dirty="0" smtClean="0"/>
              <a:t> Thus</a:t>
            </a:r>
            <a:r>
              <a:rPr lang="en-US" dirty="0"/>
              <a:t>, Unitarians contend that main-line Christianity does not adhere to strict monotheism as they do, maintaining that Jesus was a prophet, and in some sense the "son" of God, but not God himself</a:t>
            </a:r>
            <a:r>
              <a:rPr lang="en-US" dirty="0" smtClean="0"/>
              <a:t>.</a:t>
            </a:r>
            <a:endParaRPr lang="en-US" dirty="0"/>
          </a:p>
          <a:p>
            <a:r>
              <a:rPr lang="en-US" dirty="0"/>
              <a:t>For most of its history, Unitarianism has been known for the rejection of several conventional Christian doctrines besides the Trinity</a:t>
            </a:r>
            <a:r>
              <a:rPr lang="en-US" dirty="0" smtClean="0"/>
              <a:t>, </a:t>
            </a:r>
            <a:r>
              <a:rPr lang="en-US" dirty="0"/>
              <a:t>including the soteriological doctrines of original sin and predestination</a:t>
            </a:r>
            <a:r>
              <a:rPr lang="en-US" dirty="0" smtClean="0"/>
              <a:t>, </a:t>
            </a:r>
            <a:r>
              <a:rPr lang="en-US" dirty="0"/>
              <a:t>and, in more recent times, </a:t>
            </a:r>
            <a:r>
              <a:rPr lang="en-US" dirty="0" err="1" smtClean="0"/>
              <a:t>biblica</a:t>
            </a:r>
            <a:r>
              <a:rPr lang="en-US" dirty="0" smtClean="0"/>
              <a:t> </a:t>
            </a:r>
            <a:r>
              <a:rPr lang="en-US" dirty="0"/>
              <a:t>inerrancy</a:t>
            </a:r>
            <a:r>
              <a:rPr lang="en-US" dirty="0" smtClean="0"/>
              <a:t>. </a:t>
            </a:r>
            <a:r>
              <a:rPr lang="en-US" dirty="0"/>
              <a:t>In J. Gordon Melton's </a:t>
            </a:r>
            <a:r>
              <a:rPr lang="en-US" i="1" dirty="0"/>
              <a:t>Encyclopedia of American Religions</a:t>
            </a:r>
            <a:r>
              <a:rPr lang="en-US" dirty="0"/>
              <a:t> it is classified among "the 'liberal' family of churches</a:t>
            </a:r>
            <a:r>
              <a:rPr lang="en-US" dirty="0" smtClean="0"/>
              <a:t>".</a:t>
            </a:r>
            <a:endParaRPr lang="en-US" dirty="0"/>
          </a:p>
          <a:p>
            <a:r>
              <a:rPr lang="en-US" dirty="0"/>
              <a:t>The Unitarian movement, although not called "Unitarian" initially, began almost simultaneously in Poland-Lithuania and Transylvania in the mid-sixteenth century. Among the adherents were a significant number of Italians</a:t>
            </a:r>
            <a:r>
              <a:rPr lang="en-US" dirty="0" smtClean="0"/>
              <a:t>.</a:t>
            </a:r>
            <a:r>
              <a:rPr lang="en-US" baseline="30000" dirty="0" smtClean="0"/>
              <a:t> </a:t>
            </a:r>
            <a:r>
              <a:rPr lang="en-US" dirty="0" smtClean="0"/>
              <a:t>In </a:t>
            </a:r>
            <a:r>
              <a:rPr lang="en-US" dirty="0"/>
              <a:t>England the first Unitarian Church was established in 1774 on Essex Street, London, where today's British Unitarian headquarters are still located</a:t>
            </a:r>
            <a:r>
              <a:rPr lang="en-US" dirty="0" smtClean="0"/>
              <a:t>. </a:t>
            </a:r>
            <a:r>
              <a:rPr lang="en-US" dirty="0"/>
              <a:t>The first official acceptance of the Unitarian faith on the part of a congregation in America was by King's Chapel in Boston, from where James Freeman began teaching Unitarian doctrine in 1784, and was appointed rector and revised the Prayer Book according to Unitarian doctrines in 1786</a:t>
            </a:r>
            <a:r>
              <a:rPr lang="en-US" dirty="0" smtClean="0"/>
              <a:t>.</a:t>
            </a:r>
          </a:p>
          <a:p>
            <a:endParaRPr lang="en-US" dirty="0"/>
          </a:p>
          <a:p>
            <a:r>
              <a:rPr lang="en-US" dirty="0" smtClean="0"/>
              <a:t>Hebrews 13:8-9a – Jesus Christ is the same yesterday, today, and forever.  Do not be carried about with various and strange doctrines…</a:t>
            </a:r>
            <a:endParaRPr lang="en-US" dirty="0"/>
          </a:p>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55</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infant baptism, the Christian</a:t>
            </a:r>
            <a:r>
              <a:rPr lang="en-US" baseline="0" dirty="0" smtClean="0"/>
              <a:t> family commits to nurturing the child in the ways of the Lord.  Baptism for mature believers is an outer, visible sign of one’s desire for cleansing from sin.  It is normally practiced when one joins the church.  The method of baptism can be sprinkling, pouring or immersion.  The church allows people to opt out of baptism should they wish not to participate.</a:t>
            </a:r>
          </a:p>
          <a:p>
            <a:endParaRPr lang="en-US" dirty="0"/>
          </a:p>
          <a:p>
            <a:r>
              <a:rPr lang="en-US" dirty="0" smtClean="0"/>
              <a:t>Acts 20:7 – Now on the first day of the week, when the disciples came together to break bread, Paul, ready to depart the next day, spoke to them and continued his message until midnight.</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56</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Peter 1:20-21 – knowing this first, that no prophecy of Scripture is of any private interpretation, for prophecy never came by the will of man, but holy men of God spoke as they were move by the Holy Spirit.</a:t>
            </a:r>
          </a:p>
          <a:p>
            <a:endParaRPr lang="en-US" dirty="0" smtClean="0"/>
          </a:p>
          <a:p>
            <a:r>
              <a:rPr lang="en-US" dirty="0" smtClean="0"/>
              <a:t>Revelation 22:18-19 – For I testify to everyone who hears the words of the prophecy of this book: If anyone adds to these things, God will add to him the plagues that are written in this book; and if anyone takes away from the words of the book of this prophecy, God shall take away his part from the Book of Life, from the holy city, and from the things which are written in this book.</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57</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58</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59</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6</a:t>
            </a:fld>
            <a:endParaRPr lang="en-US"/>
          </a:p>
        </p:txBody>
      </p:sp>
    </p:spTree>
    <p:extLst>
      <p:ext uri="{BB962C8B-B14F-4D97-AF65-F5344CB8AC3E}">
        <p14:creationId xmlns:p14="http://schemas.microsoft.com/office/powerpoint/2010/main" val="6235063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River Don</a:t>
            </a:r>
            <a:r>
              <a:rPr lang="en-US" dirty="0" smtClean="0"/>
              <a:t> is a river in north-east Scotland. It rises in the Grampians and flows eastwards, through </a:t>
            </a:r>
            <a:r>
              <a:rPr lang="en-US" dirty="0" err="1" smtClean="0"/>
              <a:t>Aberdeenshire</a:t>
            </a:r>
            <a:r>
              <a:rPr lang="en-US" dirty="0" smtClean="0"/>
              <a:t>, to the North Sea at Aberdeen. The Don passes through Alford, </a:t>
            </a:r>
            <a:r>
              <a:rPr lang="en-US" dirty="0" err="1" smtClean="0"/>
              <a:t>Kemnay</a:t>
            </a:r>
            <a:r>
              <a:rPr lang="en-US" dirty="0" smtClean="0"/>
              <a:t>, </a:t>
            </a:r>
            <a:r>
              <a:rPr lang="en-US" dirty="0" err="1" smtClean="0"/>
              <a:t>Inverurie</a:t>
            </a:r>
            <a:r>
              <a:rPr lang="en-US" dirty="0" smtClean="0"/>
              <a:t>, </a:t>
            </a:r>
            <a:r>
              <a:rPr lang="en-US" dirty="0" err="1" smtClean="0"/>
              <a:t>Kintore</a:t>
            </a:r>
            <a:r>
              <a:rPr lang="en-US" dirty="0" smtClean="0"/>
              <a:t>, and Dyce. Its main tributary, the River </a:t>
            </a:r>
            <a:r>
              <a:rPr lang="en-US" dirty="0" err="1" smtClean="0"/>
              <a:t>Ury</a:t>
            </a:r>
            <a:r>
              <a:rPr lang="en-US" dirty="0" smtClean="0"/>
              <a:t>, joins at </a:t>
            </a:r>
            <a:r>
              <a:rPr lang="en-US" dirty="0" err="1" smtClean="0"/>
              <a:t>Inverurie</a:t>
            </a:r>
            <a:r>
              <a:rPr lang="en-US" dirty="0" smtClean="0"/>
              <a:t>.</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60</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61</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62</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1"/>
            <a:r>
              <a:rPr lang="en-US" b="1" u="sng" dirty="0"/>
              <a:t>Anabaptist</a:t>
            </a:r>
            <a:r>
              <a:rPr lang="en-US" dirty="0"/>
              <a:t> - refers to radical or Free Church Protestants who departed from the Lutheran and Reformed traditions of infant baptism, church-state relations, use of violence, church government and separation from the world.</a:t>
            </a:r>
          </a:p>
          <a:p>
            <a:endParaRPr lang="en-US" dirty="0" smtClean="0"/>
          </a:p>
          <a:p>
            <a:r>
              <a:rPr lang="en-US" dirty="0" smtClean="0"/>
              <a:t>Discussed Anabaptist when studying the Lutheran Church.</a:t>
            </a:r>
          </a:p>
          <a:p>
            <a:endParaRPr lang="en-US" dirty="0"/>
          </a:p>
          <a:p>
            <a:r>
              <a:rPr lang="en-US" dirty="0" smtClean="0"/>
              <a:t>Pacifism </a:t>
            </a:r>
            <a:r>
              <a:rPr lang="en-US" dirty="0"/>
              <a:t>is a commitment to peace and opposition to war</a:t>
            </a:r>
            <a:r>
              <a:rPr lang="en-US" dirty="0" smtClean="0"/>
              <a:t>.</a:t>
            </a:r>
          </a:p>
          <a:p>
            <a:endParaRPr lang="en-US" dirty="0"/>
          </a:p>
          <a:p>
            <a:r>
              <a:rPr lang="en-US" dirty="0"/>
              <a:t>The name </a:t>
            </a:r>
            <a:r>
              <a:rPr lang="en-US" i="1" dirty="0"/>
              <a:t>Anabaptist</a:t>
            </a:r>
            <a:r>
              <a:rPr lang="en-US" dirty="0"/>
              <a:t> is derived from the Greek term </a:t>
            </a:r>
            <a:r>
              <a:rPr lang="en-US" i="1" dirty="0" err="1"/>
              <a:t>anabaptista</a:t>
            </a:r>
            <a:r>
              <a:rPr lang="en-US" dirty="0"/>
              <a:t>, or "one who baptizes over again." This name was given them by their enemies in reference to the practice of "re-baptizing" converts who "already had been baptized" (or sprinkled) as </a:t>
            </a:r>
            <a:r>
              <a:rPr lang="en-US" dirty="0" smtClean="0"/>
              <a:t>infants.</a:t>
            </a:r>
            <a:r>
              <a:rPr lang="en-US" baseline="30000" dirty="0"/>
              <a:t> </a:t>
            </a:r>
            <a:r>
              <a:rPr lang="en-US" dirty="0" smtClean="0"/>
              <a:t>Anabaptists </a:t>
            </a:r>
            <a:r>
              <a:rPr lang="en-US" dirty="0"/>
              <a:t>required that baptismal candidates be able to make their own confessions of faith and so rejected baptism of infants. The early members of this movement abhorred the name "Anabaptist", claiming that since infant baptism was unscriptural and null and void, the baptizing of believers was not a "re-baptism" but in fact the </a:t>
            </a:r>
            <a:r>
              <a:rPr lang="en-US" b="1" dirty="0"/>
              <a:t>first</a:t>
            </a:r>
            <a:r>
              <a:rPr lang="en-US" dirty="0"/>
              <a:t> baptism for them</a:t>
            </a:r>
            <a:r>
              <a:rPr lang="en-US" dirty="0" smtClean="0"/>
              <a:t>.</a:t>
            </a:r>
          </a:p>
          <a:p>
            <a:endParaRPr lang="en-US" dirty="0"/>
          </a:p>
          <a:p>
            <a:r>
              <a:rPr lang="en-US" dirty="0"/>
              <a:t>The Anabaptists started with the Radical Reformers in the 16th century. The credited founder, Menno Simons, taught that Jesus did not take the flesh from His mother and that Jesus brought his body from heaven or had one made for him by the Word. It was also believed that the body of Jesus passed through Mary, His mother, just like water passes through a pipe. It has even been suggested that the Anabaptists denied the Incarnation of Jesus Christ, however, Menno Simons rejected this accusation as untrue.</a:t>
            </a:r>
            <a:br>
              <a:rPr lang="en-US" dirty="0"/>
            </a:br>
            <a:endParaRPr lang="en-US" dirty="0" smtClean="0"/>
          </a:p>
          <a:p>
            <a:r>
              <a:rPr lang="en-US" b="1" dirty="0"/>
              <a:t>Christian </a:t>
            </a:r>
            <a:r>
              <a:rPr lang="en-US" b="1" dirty="0" err="1"/>
              <a:t>mortalism</a:t>
            </a:r>
            <a:r>
              <a:rPr lang="en-US" dirty="0"/>
              <a:t> incorporates the belief that the human </a:t>
            </a:r>
            <a:r>
              <a:rPr lang="en-US" dirty="0" smtClean="0"/>
              <a:t>soul is </a:t>
            </a:r>
            <a:r>
              <a:rPr lang="en-US" dirty="0"/>
              <a:t>not naturally </a:t>
            </a:r>
            <a:r>
              <a:rPr lang="en-US" dirty="0" smtClean="0"/>
              <a:t>immortal; </a:t>
            </a:r>
            <a:r>
              <a:rPr lang="en-US" dirty="0"/>
              <a:t>and may include the belief that the soul is uncomprehending during the time between bodily death and Judgment Day </a:t>
            </a:r>
            <a:r>
              <a:rPr lang="en-US" dirty="0" smtClean="0"/>
              <a:t>resurrection,  </a:t>
            </a:r>
            <a:r>
              <a:rPr lang="en-US" dirty="0"/>
              <a:t>known as the Intermediate </a:t>
            </a:r>
            <a:r>
              <a:rPr lang="en-US" dirty="0" smtClean="0"/>
              <a:t>state. The </a:t>
            </a:r>
            <a:r>
              <a:rPr lang="en-US" dirty="0"/>
              <a:t>phrase </a:t>
            </a:r>
            <a:r>
              <a:rPr lang="en-US" i="1" dirty="0"/>
              <a:t>soul sleep</a:t>
            </a:r>
            <a:r>
              <a:rPr lang="en-US" dirty="0"/>
              <a:t> appears to have been </a:t>
            </a:r>
            <a:r>
              <a:rPr lang="en-US" dirty="0" smtClean="0"/>
              <a:t>popularized </a:t>
            </a:r>
            <a:r>
              <a:rPr lang="en-US" dirty="0"/>
              <a:t>by John </a:t>
            </a:r>
            <a:r>
              <a:rPr lang="en-US" dirty="0" smtClean="0"/>
              <a:t>Calvin.</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63</a:t>
            </a:fld>
            <a:endParaRPr lang="en-US"/>
          </a:p>
        </p:txBody>
      </p:sp>
    </p:spTree>
    <p:extLst>
      <p:ext uri="{BB962C8B-B14F-4D97-AF65-F5344CB8AC3E}">
        <p14:creationId xmlns:p14="http://schemas.microsoft.com/office/powerpoint/2010/main" val="1886687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Church polity = Church government</a:t>
            </a:r>
            <a:r>
              <a:rPr lang="en-US" baseline="0" dirty="0" smtClean="0"/>
              <a:t> – Congregationalist opposed </a:t>
            </a:r>
            <a:r>
              <a:rPr lang="en-US" dirty="0" smtClean="0"/>
              <a:t>episcopal government.</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64</a:t>
            </a:fld>
            <a:endParaRPr lang="en-US"/>
          </a:p>
        </p:txBody>
      </p:sp>
    </p:spTree>
    <p:extLst>
      <p:ext uri="{BB962C8B-B14F-4D97-AF65-F5344CB8AC3E}">
        <p14:creationId xmlns:p14="http://schemas.microsoft.com/office/powerpoint/2010/main" val="7550736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65</a:t>
            </a:fld>
            <a:endParaRPr lang="en-US"/>
          </a:p>
        </p:txBody>
      </p:sp>
    </p:spTree>
    <p:extLst>
      <p:ext uri="{BB962C8B-B14F-4D97-AF65-F5344CB8AC3E}">
        <p14:creationId xmlns:p14="http://schemas.microsoft.com/office/powerpoint/2010/main" val="37187216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66</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67</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68</a:t>
            </a:fld>
            <a:endParaRPr lang="en-US"/>
          </a:p>
        </p:txBody>
      </p:sp>
    </p:spTree>
    <p:extLst>
      <p:ext uri="{BB962C8B-B14F-4D97-AF65-F5344CB8AC3E}">
        <p14:creationId xmlns:p14="http://schemas.microsoft.com/office/powerpoint/2010/main" val="31002072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69</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7</a:t>
            </a:fld>
            <a:endParaRPr lang="en-US"/>
          </a:p>
        </p:txBody>
      </p:sp>
    </p:spTree>
    <p:extLst>
      <p:ext uri="{BB962C8B-B14F-4D97-AF65-F5344CB8AC3E}">
        <p14:creationId xmlns:p14="http://schemas.microsoft.com/office/powerpoint/2010/main" val="6235063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Millenium</a:t>
            </a:r>
            <a:r>
              <a:rPr lang="en-US" dirty="0" smtClean="0"/>
              <a:t> –</a:t>
            </a:r>
            <a:r>
              <a:rPr lang="en-US" baseline="0" dirty="0" smtClean="0"/>
              <a:t> derived from </a:t>
            </a:r>
            <a:r>
              <a:rPr lang="en-US" baseline="0" dirty="0" err="1" smtClean="0"/>
              <a:t>Relevation</a:t>
            </a:r>
            <a:r>
              <a:rPr lang="en-US" baseline="0" dirty="0" smtClean="0"/>
              <a:t> 20:4-6</a:t>
            </a:r>
          </a:p>
          <a:p>
            <a:endParaRPr lang="en-US" baseline="0" dirty="0" smtClean="0"/>
          </a:p>
          <a:p>
            <a:r>
              <a:rPr lang="en-US" b="1" baseline="0" dirty="0" smtClean="0"/>
              <a:t>WE WILL DISCUSS THE MILLENIUM AS A TOPIC AT THE END OF OUR DISCUSSION ON THE BAPTIST CHURCH.</a:t>
            </a:r>
            <a:endParaRPr lang="en-US" b="1" dirty="0"/>
          </a:p>
        </p:txBody>
      </p:sp>
      <p:sp>
        <p:nvSpPr>
          <p:cNvPr id="4" name="Slide Number Placeholder 3"/>
          <p:cNvSpPr>
            <a:spLocks noGrp="1"/>
          </p:cNvSpPr>
          <p:nvPr>
            <p:ph type="sldNum" sz="quarter" idx="10"/>
          </p:nvPr>
        </p:nvSpPr>
        <p:spPr/>
        <p:txBody>
          <a:bodyPr/>
          <a:lstStyle/>
          <a:p>
            <a:fld id="{071CAF9D-4A93-42E2-90F6-67285A65EDC5}" type="slidenum">
              <a:rPr lang="en-US" smtClean="0"/>
              <a:t>70</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71</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72</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73</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74</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75</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76</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77</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78</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t>
            </a:r>
            <a:r>
              <a:rPr lang="en-US" b="1" dirty="0" err="1"/>
              <a:t>Kehukee</a:t>
            </a:r>
            <a:r>
              <a:rPr lang="en-US" b="1" dirty="0"/>
              <a:t> Declaration</a:t>
            </a:r>
            <a:br>
              <a:rPr lang="en-US" b="1" dirty="0"/>
            </a:br>
            <a:r>
              <a:rPr lang="en-US" dirty="0"/>
              <a:t>A declaration against the modern Missionary movement and other institutions of men</a:t>
            </a:r>
            <a:br>
              <a:rPr lang="en-US" dirty="0"/>
            </a:br>
            <a:r>
              <a:rPr lang="en-US" dirty="0"/>
              <a:t>In a resolution adopted by the </a:t>
            </a:r>
            <a:r>
              <a:rPr lang="en-US" dirty="0" err="1"/>
              <a:t>Kehukee</a:t>
            </a:r>
            <a:r>
              <a:rPr lang="en-US" dirty="0"/>
              <a:t> Association, while convened with the </a:t>
            </a:r>
            <a:r>
              <a:rPr lang="en-US" dirty="0" err="1"/>
              <a:t>Kehukee</a:t>
            </a:r>
            <a:r>
              <a:rPr lang="en-US" dirty="0"/>
              <a:t> church</a:t>
            </a:r>
            <a:br>
              <a:rPr lang="en-US" dirty="0"/>
            </a:br>
            <a:r>
              <a:rPr lang="en-US" dirty="0"/>
              <a:t>Halifax County, N. C. Saturday before the first Sunday in October 1827</a:t>
            </a:r>
          </a:p>
          <a:p>
            <a:endParaRPr lang="en-US" dirty="0"/>
          </a:p>
          <a:p>
            <a:r>
              <a:rPr lang="en-US" dirty="0" smtClean="0">
                <a:effectLst/>
              </a:rPr>
              <a:t>Halifax County is a county located in the U.S. state of North Carolina. As of 2000, the population was 57,370. Its county seat is Halifax. (near Roanoke Rapids, North Carolina)</a:t>
            </a:r>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79</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1" i="1" dirty="0"/>
              <a:t>The </a:t>
            </a:r>
            <a:r>
              <a:rPr lang="en-US" b="1" i="1" dirty="0" smtClean="0"/>
              <a:t>Roman Catholic Church </a:t>
            </a:r>
            <a:r>
              <a:rPr lang="en-US" b="1" i="1" dirty="0"/>
              <a:t>teaches that it was founded by Jesus Christ through Peter the </a:t>
            </a:r>
            <a:r>
              <a:rPr lang="en-US" b="1" i="1" dirty="0" smtClean="0"/>
              <a:t>Apostle.</a:t>
            </a:r>
            <a:r>
              <a:rPr lang="en-US" dirty="0" smtClean="0"/>
              <a:t>  They </a:t>
            </a:r>
            <a:r>
              <a:rPr lang="en-US" dirty="0"/>
              <a:t>say that three days after Jesus died and rose again, </a:t>
            </a:r>
            <a:r>
              <a:rPr lang="en-US" dirty="0" smtClean="0"/>
              <a:t>He </a:t>
            </a:r>
            <a:r>
              <a:rPr lang="en-US" dirty="0"/>
              <a:t>established the new church and named Peter as the first Bishop (later known as Pope</a:t>
            </a:r>
            <a:r>
              <a:rPr lang="en-US" dirty="0" smtClean="0"/>
              <a:t>).  Matthew </a:t>
            </a:r>
            <a:r>
              <a:rPr lang="en-US" dirty="0"/>
              <a:t>16:18-19 says, </a:t>
            </a:r>
            <a:r>
              <a:rPr lang="en-US" dirty="0" smtClean="0"/>
              <a:t>“And I also say to </a:t>
            </a:r>
            <a:r>
              <a:rPr lang="en-US" dirty="0"/>
              <a:t>you that you are Peter, and </a:t>
            </a:r>
            <a:r>
              <a:rPr lang="en-US" b="1" u="sng" dirty="0" smtClean="0"/>
              <a:t>on </a:t>
            </a:r>
            <a:r>
              <a:rPr lang="en-US" b="1" u="sng" dirty="0"/>
              <a:t>this rock </a:t>
            </a:r>
            <a:r>
              <a:rPr lang="en-US" dirty="0"/>
              <a:t>I will build </a:t>
            </a:r>
            <a:r>
              <a:rPr lang="en-US" b="1" u="sng" dirty="0" smtClean="0"/>
              <a:t>My </a:t>
            </a:r>
            <a:r>
              <a:rPr lang="en-US" b="1" u="sng" dirty="0"/>
              <a:t>church</a:t>
            </a:r>
            <a:r>
              <a:rPr lang="en-US" dirty="0"/>
              <a:t>, and </a:t>
            </a:r>
            <a:r>
              <a:rPr lang="en-US" dirty="0" smtClean="0"/>
              <a:t>the gates of Hades shall not prevail against it.  And </a:t>
            </a:r>
            <a:r>
              <a:rPr lang="en-US" dirty="0"/>
              <a:t>I will give you the keys of the </a:t>
            </a:r>
            <a:r>
              <a:rPr lang="en-US" dirty="0" smtClean="0"/>
              <a:t>kingdom </a:t>
            </a:r>
            <a:r>
              <a:rPr lang="en-US" dirty="0"/>
              <a:t>of </a:t>
            </a:r>
            <a:r>
              <a:rPr lang="en-US" dirty="0" smtClean="0"/>
              <a:t>heaven, and whatever </a:t>
            </a:r>
            <a:r>
              <a:rPr lang="en-US" dirty="0"/>
              <a:t>you </a:t>
            </a:r>
            <a:r>
              <a:rPr lang="en-US" dirty="0" smtClean="0"/>
              <a:t>bind </a:t>
            </a:r>
            <a:r>
              <a:rPr lang="en-US" dirty="0"/>
              <a:t>on earth will be </a:t>
            </a:r>
            <a:r>
              <a:rPr lang="en-US" dirty="0" smtClean="0"/>
              <a:t>bound </a:t>
            </a:r>
            <a:r>
              <a:rPr lang="en-US" dirty="0"/>
              <a:t>in heaven, and whatever you </a:t>
            </a:r>
            <a:r>
              <a:rPr lang="en-US" dirty="0" smtClean="0"/>
              <a:t>loose </a:t>
            </a:r>
            <a:r>
              <a:rPr lang="en-US" dirty="0"/>
              <a:t>on earth will be </a:t>
            </a:r>
            <a:r>
              <a:rPr lang="en-US" dirty="0" smtClean="0"/>
              <a:t>loosed </a:t>
            </a:r>
            <a:r>
              <a:rPr lang="en-US" dirty="0"/>
              <a:t>in heaven</a:t>
            </a:r>
            <a:r>
              <a:rPr lang="en-US" dirty="0" smtClean="0"/>
              <a:t>.“</a:t>
            </a:r>
          </a:p>
          <a:p>
            <a:pPr marL="171413" indent="-171413">
              <a:buFont typeface="Arial" pitchFamily="34" charset="0"/>
              <a:buChar char="•"/>
            </a:pPr>
            <a:r>
              <a:rPr lang="en-US" dirty="0" smtClean="0"/>
              <a:t>“on this rock” – refers</a:t>
            </a:r>
            <a:r>
              <a:rPr lang="en-US" baseline="0" dirty="0" smtClean="0"/>
              <a:t> to the true confession that Peter made in Matt. 16:16 – “You are the Christ, the Son of the living God.”</a:t>
            </a:r>
          </a:p>
          <a:p>
            <a:pPr marL="171413" indent="-171413">
              <a:buFont typeface="Arial" pitchFamily="34" charset="0"/>
              <a:buChar char="•"/>
            </a:pPr>
            <a:r>
              <a:rPr lang="en-US" baseline="0" dirty="0" smtClean="0"/>
              <a:t>“My church” – refers to the assembly or congregation; persons who are partakers of this precious faith.</a:t>
            </a:r>
          </a:p>
          <a:p>
            <a:pPr marL="171413" indent="-171413">
              <a:buFont typeface="Arial" pitchFamily="34" charset="0"/>
              <a:buChar char="•"/>
            </a:pPr>
            <a:r>
              <a:rPr lang="en-US" baseline="0" dirty="0" smtClean="0"/>
              <a:t>Jesus did not say, “On you, Peter, I will build my church.  So, the supremacy of Peter and the infallibility of the Church of Rome must be sought in some other scripture, for they are certainly not to be found in this.</a:t>
            </a:r>
            <a:r>
              <a:rPr lang="en-US" dirty="0"/>
              <a:t/>
            </a:r>
            <a:br>
              <a:rPr lang="en-US" dirty="0"/>
            </a:br>
            <a:endParaRPr lang="en-US" dirty="0" smtClean="0"/>
          </a:p>
          <a:p>
            <a:r>
              <a:rPr lang="en-US" b="1" dirty="0" smtClean="0"/>
              <a:t>1 Timothy 4:3</a:t>
            </a:r>
            <a:r>
              <a:rPr lang="en-US" b="0" dirty="0" smtClean="0"/>
              <a:t> – Now the Spirit expressly says that in </a:t>
            </a:r>
            <a:r>
              <a:rPr lang="en-US" b="1" u="sng" dirty="0" smtClean="0"/>
              <a:t>latter</a:t>
            </a:r>
            <a:r>
              <a:rPr lang="en-US" b="1" u="sng" baseline="0" dirty="0" smtClean="0"/>
              <a:t> times </a:t>
            </a:r>
            <a:r>
              <a:rPr lang="en-US" b="0" baseline="0" dirty="0" smtClean="0"/>
              <a:t>some will depart from the faith, giving heed to deceiving spirits and doctrines of demons, speaking lies in hypocrisy, having their own conscience seared with a hot iron, </a:t>
            </a:r>
            <a:r>
              <a:rPr lang="en-US" b="1" u="sng" baseline="0" dirty="0" smtClean="0"/>
              <a:t>forbidding to marry</a:t>
            </a:r>
            <a:r>
              <a:rPr lang="en-US" b="0" baseline="0" dirty="0" smtClean="0"/>
              <a:t>, and </a:t>
            </a:r>
            <a:r>
              <a:rPr lang="en-US" b="1" u="sng" baseline="0" dirty="0" smtClean="0"/>
              <a:t>commanding to abstain from foods </a:t>
            </a:r>
            <a:r>
              <a:rPr lang="en-US" b="0" baseline="0" dirty="0" smtClean="0"/>
              <a:t>which God created to be received with thanksgiving by those who believe and know the truth.  For every creature of God is good, and nothing is to be refused if it is received with thanksgiving.</a:t>
            </a:r>
          </a:p>
          <a:p>
            <a:endParaRPr lang="en-US" b="0" baseline="0" dirty="0" smtClean="0"/>
          </a:p>
          <a:p>
            <a:r>
              <a:rPr lang="en-US" b="1" baseline="0" dirty="0" smtClean="0"/>
              <a:t>1 Timothy 5:17</a:t>
            </a:r>
            <a:r>
              <a:rPr lang="en-US" b="0" baseline="0" dirty="0" smtClean="0"/>
              <a:t> – Let the </a:t>
            </a:r>
            <a:r>
              <a:rPr lang="en-US" b="1" u="sng" baseline="0" dirty="0" smtClean="0"/>
              <a:t>elders</a:t>
            </a:r>
            <a:r>
              <a:rPr lang="en-US" b="0" baseline="0" dirty="0" smtClean="0"/>
              <a:t> who rule well be counted worthy of double honor, especially those who labor in word and doctrine.</a:t>
            </a:r>
            <a:endParaRPr lang="en-US" b="1" baseline="0" dirty="0" smtClean="0"/>
          </a:p>
          <a:p>
            <a:r>
              <a:rPr lang="en-US" b="1" baseline="0" dirty="0" smtClean="0"/>
              <a:t>1 Peter 5:1</a:t>
            </a:r>
            <a:r>
              <a:rPr lang="en-US" b="0" baseline="0" dirty="0" smtClean="0"/>
              <a:t> – The </a:t>
            </a:r>
            <a:r>
              <a:rPr lang="en-US" b="1" u="sng" baseline="0" dirty="0" smtClean="0"/>
              <a:t>elders</a:t>
            </a:r>
            <a:r>
              <a:rPr lang="en-US" b="0" baseline="0" dirty="0" smtClean="0"/>
              <a:t> who are among you I exhort, I who am a </a:t>
            </a:r>
            <a:r>
              <a:rPr lang="en-US" b="1" u="sng" baseline="0" dirty="0" smtClean="0"/>
              <a:t>fellow elder</a:t>
            </a:r>
            <a:r>
              <a:rPr lang="en-US" b="1" u="none" baseline="0" dirty="0" smtClean="0"/>
              <a:t> </a:t>
            </a:r>
            <a:r>
              <a:rPr lang="en-US" b="0" u="none" baseline="0" dirty="0" smtClean="0"/>
              <a:t>and</a:t>
            </a:r>
            <a:r>
              <a:rPr lang="en-US" b="0" baseline="0" dirty="0" smtClean="0"/>
              <a:t> a witness of the sufferings of Christ, and also a partaker of the glory that will be revealed.</a:t>
            </a:r>
          </a:p>
          <a:p>
            <a:endParaRPr lang="en-US" dirty="0"/>
          </a:p>
          <a:p>
            <a:r>
              <a:rPr lang="en-US" b="1" dirty="0"/>
              <a:t>Preeminence</a:t>
            </a:r>
            <a:r>
              <a:rPr lang="en-US" dirty="0"/>
              <a:t> - superior to or notable above all others</a:t>
            </a:r>
            <a:endParaRPr lang="en-US" b="1" dirty="0"/>
          </a:p>
          <a:p>
            <a:endParaRPr lang="en-US" b="0" baseline="0" dirty="0" smtClean="0"/>
          </a:p>
          <a:p>
            <a:r>
              <a:rPr lang="en-US" b="0" baseline="0" dirty="0" smtClean="0"/>
              <a:t>One elder rose to a position of authority over the others</a:t>
            </a:r>
            <a:r>
              <a:rPr lang="en-US" b="0" dirty="0" smtClean="0"/>
              <a:t> (</a:t>
            </a:r>
            <a:r>
              <a:rPr lang="en-US" b="0" baseline="0" dirty="0" smtClean="0"/>
              <a:t>became “first among equals”).  This individual eventually came to be known as a bishop</a:t>
            </a:r>
            <a:r>
              <a:rPr lang="en-US" b="0" dirty="0" smtClean="0"/>
              <a:t> (</a:t>
            </a:r>
            <a:r>
              <a:rPr lang="en-US" b="0" baseline="0" dirty="0" smtClean="0"/>
              <a:t>office distinct from elder</a:t>
            </a:r>
            <a:r>
              <a:rPr lang="en-US" dirty="0" smtClean="0"/>
              <a:t>).</a:t>
            </a:r>
            <a:endParaRPr lang="en-US" dirty="0"/>
          </a:p>
          <a:p>
            <a:r>
              <a:rPr lang="en-US" b="0" baseline="0" dirty="0" smtClean="0"/>
              <a:t>This hierarchy facilitated the practical running of the church.</a:t>
            </a:r>
          </a:p>
          <a:p>
            <a:r>
              <a:rPr lang="en-US" b="0" baseline="0" dirty="0" smtClean="0"/>
              <a:t>As churches in the larger cities continued to grow numerically, they divided into a number of smaller congregations spread throughout the city, with an elder overseeing each of them.</a:t>
            </a:r>
          </a:p>
          <a:p>
            <a:r>
              <a:rPr lang="en-US" b="0" baseline="0" dirty="0" smtClean="0"/>
              <a:t>The bishop of the city exercised authority over all the congregational elders of the city.  Eventually, some bishops attained greater authority than others.  </a:t>
            </a:r>
          </a:p>
          <a:p>
            <a:pPr marL="171413" indent="-171413">
              <a:buFont typeface="Arial" pitchFamily="34" charset="0"/>
              <a:buChar char="•"/>
            </a:pPr>
            <a:r>
              <a:rPr lang="en-US" b="0" baseline="0" dirty="0" smtClean="0"/>
              <a:t>In some cases this was due to the simple fact that the bishop was a stronger personality who exerted powerful leadership skills.  </a:t>
            </a:r>
          </a:p>
          <a:p>
            <a:pPr marL="171413" indent="-171413">
              <a:buFont typeface="Arial" pitchFamily="34" charset="0"/>
              <a:buChar char="•"/>
            </a:pPr>
            <a:r>
              <a:rPr lang="en-US" b="0" baseline="0" dirty="0" smtClean="0"/>
              <a:t>In other cases, the bishop became prominent because the city in which the church was located was prominent.  This was the case in Alexandria, Antioch, Rome, and Carthage.  </a:t>
            </a:r>
          </a:p>
          <a:p>
            <a:r>
              <a:rPr lang="en-US" b="0" baseline="0" dirty="0" smtClean="0"/>
              <a:t>The office of bishop became solidified by the middle of the second century, and consequent historical developments served to greatly enhance the office.  For example, Constantine (288-337) divided his empire into four praetorian prefectures (governmental provinces), the bishops of the capital cities in these provinces gained significant influence.</a:t>
            </a:r>
          </a:p>
          <a:p>
            <a:r>
              <a:rPr lang="en-US" b="0" baseline="0" dirty="0" smtClean="0"/>
              <a:t>As well, the Council of </a:t>
            </a:r>
            <a:r>
              <a:rPr lang="en-US" b="0" baseline="0" dirty="0" err="1" smtClean="0"/>
              <a:t>Nicea</a:t>
            </a:r>
            <a:r>
              <a:rPr lang="en-US" b="0" baseline="0" dirty="0" smtClean="0"/>
              <a:t> (sixth canon) gave the Alexandrian, </a:t>
            </a:r>
            <a:r>
              <a:rPr lang="en-US" b="0" baseline="0" dirty="0" err="1" smtClean="0"/>
              <a:t>Antiochan</a:t>
            </a:r>
            <a:r>
              <a:rPr lang="en-US" b="0" baseline="0" dirty="0" smtClean="0"/>
              <a:t> and Roman bishops authority over the other bishops in the broader territories of which these cities were centers.  This set the stage for the eventual elevation of the Roman bishop.  The bishop of Rome eventually became the head of the entire church.  </a:t>
            </a:r>
          </a:p>
          <a:p>
            <a:r>
              <a:rPr lang="en-US" b="0" baseline="0" dirty="0" smtClean="0"/>
              <a:t>A number of factors led to this development.  </a:t>
            </a:r>
          </a:p>
          <a:p>
            <a:pPr marL="171413" indent="-171413">
              <a:buFont typeface="Arial" pitchFamily="34" charset="0"/>
              <a:buChar char="•"/>
            </a:pPr>
            <a:r>
              <a:rPr lang="en-US" b="0" baseline="0" dirty="0" smtClean="0"/>
              <a:t>First, as the capital of the empire, Rome was strategically located (“all roads lead to Rome”).</a:t>
            </a:r>
          </a:p>
          <a:p>
            <a:pPr marL="171413" indent="-171413">
              <a:buFont typeface="Arial" pitchFamily="34" charset="0"/>
              <a:buChar char="•"/>
            </a:pPr>
            <a:r>
              <a:rPr lang="en-US" b="0" baseline="0" dirty="0" smtClean="0"/>
              <a:t>Further, this was the only Western church to have received an epistle from the apostle Paul.  </a:t>
            </a:r>
          </a:p>
          <a:p>
            <a:pPr marL="171413" indent="-171413">
              <a:buFont typeface="Arial" pitchFamily="34" charset="0"/>
              <a:buChar char="•"/>
            </a:pPr>
            <a:r>
              <a:rPr lang="en-US" b="0" baseline="0" dirty="0" smtClean="0"/>
              <a:t>Still further, Catholics believe Peter took up residence in Rome in A.D. 42, became its first bishop, and remained there until his martyrdom in A.D. 67.  </a:t>
            </a:r>
          </a:p>
          <a:p>
            <a:pPr marL="171413" indent="-171413">
              <a:buFont typeface="Arial" pitchFamily="34" charset="0"/>
              <a:buChar char="•"/>
            </a:pPr>
            <a:r>
              <a:rPr lang="en-US" b="0" baseline="0" dirty="0" smtClean="0"/>
              <a:t>When Jerusalem fell in A.D. 70, Rome’s authority was further enhanced.  </a:t>
            </a:r>
          </a:p>
          <a:p>
            <a:pPr marL="171413" indent="-171413">
              <a:buFont typeface="Arial" pitchFamily="34" charset="0"/>
              <a:buChar char="•"/>
            </a:pPr>
            <a:r>
              <a:rPr lang="en-US" b="0" baseline="0" dirty="0" smtClean="0"/>
              <a:t>Add to this fact that the Roman church had attained significant wealth and great power, and one can easily perceive how Rome’s bishop was destined for greatness.</a:t>
            </a:r>
          </a:p>
        </p:txBody>
      </p:sp>
      <p:sp>
        <p:nvSpPr>
          <p:cNvPr id="4" name="Slide Number Placeholder 3"/>
          <p:cNvSpPr>
            <a:spLocks noGrp="1"/>
          </p:cNvSpPr>
          <p:nvPr>
            <p:ph type="sldNum" sz="quarter" idx="10"/>
          </p:nvPr>
        </p:nvSpPr>
        <p:spPr/>
        <p:txBody>
          <a:bodyPr/>
          <a:lstStyle/>
          <a:p>
            <a:fld id="{071CAF9D-4A93-42E2-90F6-67285A65EDC5}" type="slidenum">
              <a:rPr lang="en-US" smtClean="0"/>
              <a:t>8</a:t>
            </a:fld>
            <a:endParaRPr lang="en-US"/>
          </a:p>
        </p:txBody>
      </p:sp>
    </p:spTree>
    <p:extLst>
      <p:ext uri="{BB962C8B-B14F-4D97-AF65-F5344CB8AC3E}">
        <p14:creationId xmlns:p14="http://schemas.microsoft.com/office/powerpoint/2010/main" val="36225672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80</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81</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82</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CAF9D-4A93-42E2-90F6-67285A65EDC5}" type="slidenum">
              <a:rPr lang="en-US" smtClean="0"/>
              <a:t>83</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In 1833, Baptists in the United States agreed upon a confession of faith around which they could organize a missionary society under the Triennial Convention. The </a:t>
            </a:r>
            <a:r>
              <a:rPr lang="en-US" b="1" dirty="0" smtClean="0"/>
              <a:t>New Hampshire Confession of Faith</a:t>
            </a:r>
            <a:r>
              <a:rPr lang="en-US" dirty="0" smtClean="0"/>
              <a:t> was drawn up by the Rev. John Newton Brown of New Hampshire, and was adopted by the New Hampshire Baptist Convention. It was widely accepted by Baptists, especially in the Northern and Western States, as a clear and concise statement of their faith. They considered it in harmony with, but in a milder form than, the doctrines of older confessions which expressed the Calvinistic Baptist beliefs that existed at the time.</a:t>
            </a:r>
            <a:endParaRPr lang="en-US" b="1" dirty="0" smtClean="0"/>
          </a:p>
          <a:p>
            <a:endParaRPr lang="en-US" dirty="0"/>
          </a:p>
        </p:txBody>
      </p:sp>
      <p:sp>
        <p:nvSpPr>
          <p:cNvPr id="4" name="Slide Number Placeholder 3"/>
          <p:cNvSpPr>
            <a:spLocks noGrp="1"/>
          </p:cNvSpPr>
          <p:nvPr>
            <p:ph type="sldNum" sz="quarter" idx="10"/>
          </p:nvPr>
        </p:nvSpPr>
        <p:spPr/>
        <p:txBody>
          <a:bodyPr/>
          <a:lstStyle/>
          <a:p>
            <a:fld id="{071CAF9D-4A93-42E2-90F6-67285A65EDC5}" type="slidenum">
              <a:rPr lang="en-US" smtClean="0"/>
              <a:t>84</a:t>
            </a:fld>
            <a:endParaRPr lang="en-US"/>
          </a:p>
        </p:txBody>
      </p:sp>
    </p:spTree>
    <p:extLst>
      <p:ext uri="{BB962C8B-B14F-4D97-AF65-F5344CB8AC3E}">
        <p14:creationId xmlns:p14="http://schemas.microsoft.com/office/powerpoint/2010/main" val="17603370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dirty="0" smtClean="0"/>
              <a:t>Postmillennialism</a:t>
            </a:r>
          </a:p>
          <a:p>
            <a:r>
              <a:rPr lang="en-US" b="1" cap="all" dirty="0" err="1" smtClean="0"/>
              <a:t>Amillennialism</a:t>
            </a:r>
            <a:r>
              <a:rPr lang="en-US" b="1" u="sng" cap="all" dirty="0" smtClean="0"/>
              <a:t> </a:t>
            </a:r>
          </a:p>
          <a:p>
            <a:r>
              <a:rPr lang="en-US" b="1" cap="all" dirty="0" smtClean="0"/>
              <a:t>Dispensational </a:t>
            </a:r>
            <a:r>
              <a:rPr lang="en-US" b="1" cap="all" dirty="0" err="1" smtClean="0"/>
              <a:t>Premillennialism</a:t>
            </a:r>
            <a:endParaRPr lang="en-US" b="1" cap="all" dirty="0" smtClean="0"/>
          </a:p>
          <a:p>
            <a:r>
              <a:rPr lang="en-US" b="1" cap="all" dirty="0" smtClean="0"/>
              <a:t>Historical </a:t>
            </a:r>
            <a:r>
              <a:rPr lang="en-US" b="1" cap="all" dirty="0" err="1" smtClean="0"/>
              <a:t>Premillinnialism</a:t>
            </a:r>
            <a:endParaRPr lang="en-US" dirty="0" smtClean="0"/>
          </a:p>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85</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Revelation 1:1 The</a:t>
            </a:r>
            <a:r>
              <a:rPr lang="en-US" b="0" baseline="0" dirty="0" smtClean="0"/>
              <a:t> Revelation of Jesus Christ, which God gave Him to show His servants – things which must shortly take place.  And He sent and signified it by His angle to His servant John.</a:t>
            </a:r>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86</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87</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88</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89</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j-lt"/>
              </a:rPr>
              <a:t>Matthew 15:7-9 </a:t>
            </a:r>
            <a:r>
              <a:rPr lang="en-US" dirty="0">
                <a:latin typeface="+mj-lt"/>
              </a:rPr>
              <a:t>– “Hypocrites!  Well did Isaiah prophesy about you, saying: ‘These people draw near to Me with their mouth, And honor Me with their lips, But their heart is far from Me.  And in vain they worship Me, </a:t>
            </a:r>
            <a:r>
              <a:rPr lang="en-US" b="1" u="sng" dirty="0">
                <a:latin typeface="+mj-lt"/>
              </a:rPr>
              <a:t>Teaching as doctrines the commandments of men</a:t>
            </a:r>
            <a:r>
              <a:rPr lang="en-US" dirty="0">
                <a:latin typeface="+mj-lt"/>
              </a:rPr>
              <a:t>.’”</a:t>
            </a:r>
            <a:endParaRPr lang="en-US" b="1" dirty="0">
              <a:latin typeface="+mj-lt"/>
            </a:endParaRPr>
          </a:p>
          <a:p>
            <a:endParaRPr lang="en-US" dirty="0">
              <a:latin typeface="+mj-lt"/>
            </a:endParaRPr>
          </a:p>
          <a:p>
            <a:r>
              <a:rPr lang="en-US" dirty="0">
                <a:latin typeface="+mj-lt"/>
              </a:rPr>
              <a:t>In A.D. 1054 the Eastern and Western churches split.  Prior to 1054, the bishop of Rome served as the head of the Western church while the bishop of Constantinople served as the head of the Eastern church.  Neither one asserted authority over the other.  However, a consensus eventually developed in the Western church the entire church should be ruled by a single ecclesiastical institution with a single head (the Roman bishop).  The bishop of Constantinople – Michael </a:t>
            </a:r>
            <a:r>
              <a:rPr lang="en-US" dirty="0" err="1">
                <a:latin typeface="+mj-lt"/>
              </a:rPr>
              <a:t>Caerularius</a:t>
            </a:r>
            <a:r>
              <a:rPr lang="en-US" dirty="0">
                <a:latin typeface="+mj-lt"/>
              </a:rPr>
              <a:t> – was not impressed with this idea.  Because the two bishops could not come to agreement, they promptly excommunicated each other, and their churches went their separate ways.</a:t>
            </a:r>
          </a:p>
        </p:txBody>
      </p:sp>
      <p:sp>
        <p:nvSpPr>
          <p:cNvPr id="4" name="Slide Number Placeholder 3"/>
          <p:cNvSpPr>
            <a:spLocks noGrp="1"/>
          </p:cNvSpPr>
          <p:nvPr>
            <p:ph type="sldNum" sz="quarter" idx="10"/>
          </p:nvPr>
        </p:nvSpPr>
        <p:spPr/>
        <p:txBody>
          <a:bodyPr/>
          <a:lstStyle/>
          <a:p>
            <a:fld id="{071CAF9D-4A93-42E2-90F6-67285A65EDC5}" type="slidenum">
              <a:rPr lang="en-US" smtClean="0"/>
              <a:t>9</a:t>
            </a:fld>
            <a:endParaRPr lang="en-US"/>
          </a:p>
        </p:txBody>
      </p:sp>
    </p:spTree>
    <p:extLst>
      <p:ext uri="{BB962C8B-B14F-4D97-AF65-F5344CB8AC3E}">
        <p14:creationId xmlns:p14="http://schemas.microsoft.com/office/powerpoint/2010/main" val="11009456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90</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91</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92</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93</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94</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95</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96</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97</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98</a:t>
            </a:fld>
            <a:endParaRPr lang="en-US"/>
          </a:p>
        </p:txBody>
      </p:sp>
    </p:spTree>
    <p:extLst>
      <p:ext uri="{BB962C8B-B14F-4D97-AF65-F5344CB8AC3E}">
        <p14:creationId xmlns:p14="http://schemas.microsoft.com/office/powerpoint/2010/main" val="260442088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1CAF9D-4A93-42E2-90F6-67285A65EDC5}" type="slidenum">
              <a:rPr lang="en-US" smtClean="0"/>
              <a:t>99</a:t>
            </a:fld>
            <a:endParaRPr lang="en-US"/>
          </a:p>
        </p:txBody>
      </p:sp>
    </p:spTree>
    <p:extLst>
      <p:ext uri="{BB962C8B-B14F-4D97-AF65-F5344CB8AC3E}">
        <p14:creationId xmlns:p14="http://schemas.microsoft.com/office/powerpoint/2010/main" val="260442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70941B-6DE1-4930-A93C-9045DBB973C8}"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3F156-15A3-4B10-8353-CFF41ABB3E12}"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0941B-6DE1-4930-A93C-9045DBB973C8}"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3F156-15A3-4B10-8353-CFF41ABB3E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70941B-6DE1-4930-A93C-9045DBB973C8}"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3F156-15A3-4B10-8353-CFF41ABB3E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0941B-6DE1-4930-A93C-9045DBB973C8}"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3F156-15A3-4B10-8353-CFF41ABB3E1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0941B-6DE1-4930-A93C-9045DBB973C8}"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3F156-15A3-4B10-8353-CFF41ABB3E12}"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70941B-6DE1-4930-A93C-9045DBB973C8}" type="datetimeFigureOut">
              <a:rPr lang="en-US" smtClean="0"/>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3F156-15A3-4B10-8353-CFF41ABB3E1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70941B-6DE1-4930-A93C-9045DBB973C8}" type="datetimeFigureOut">
              <a:rPr lang="en-US" smtClean="0"/>
              <a:t>10/9/2013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3F156-15A3-4B10-8353-CFF41ABB3E12}"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70941B-6DE1-4930-A93C-9045DBB973C8}" type="datetimeFigureOut">
              <a:rPr lang="en-US" smtClean="0"/>
              <a:t>10/9/2013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3F156-15A3-4B10-8353-CFF41ABB3E1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0941B-6DE1-4930-A93C-9045DBB973C8}" type="datetimeFigureOut">
              <a:rPr lang="en-US" smtClean="0"/>
              <a:t>10/9/2013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3F156-15A3-4B10-8353-CFF41ABB3E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0941B-6DE1-4930-A93C-9045DBB973C8}" type="datetimeFigureOut">
              <a:rPr lang="en-US" smtClean="0"/>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3F156-15A3-4B10-8353-CFF41ABB3E12}"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0941B-6DE1-4930-A93C-9045DBB973C8}" type="datetimeFigureOut">
              <a:rPr lang="en-US" smtClean="0"/>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3F156-15A3-4B10-8353-CFF41ABB3E1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70941B-6DE1-4930-A93C-9045DBB973C8}" type="datetimeFigureOut">
              <a:rPr lang="en-US" smtClean="0"/>
              <a:t>10/9/2013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2A3F156-15A3-4B10-8353-CFF41ABB3E1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book_of_common_prayer.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Study of “Religious” Organizations</a:t>
            </a:r>
            <a:endParaRPr lang="en-US" dirty="0"/>
          </a:p>
        </p:txBody>
      </p:sp>
      <p:sp>
        <p:nvSpPr>
          <p:cNvPr id="3" name="Subtitle 2"/>
          <p:cNvSpPr>
            <a:spLocks noGrp="1"/>
          </p:cNvSpPr>
          <p:nvPr>
            <p:ph type="subTitle" idx="1"/>
          </p:nvPr>
        </p:nvSpPr>
        <p:spPr/>
        <p:txBody>
          <a:bodyPr>
            <a:normAutofit/>
          </a:bodyPr>
          <a:lstStyle/>
          <a:p>
            <a:r>
              <a:rPr lang="en-US" dirty="0" smtClean="0"/>
              <a:t>CENTRAL UNION CHURCH OF CHRIST</a:t>
            </a:r>
          </a:p>
          <a:p>
            <a:r>
              <a:rPr lang="en-US" dirty="0" smtClean="0"/>
              <a:t>SUMMER QUARTER 2013</a:t>
            </a:r>
          </a:p>
        </p:txBody>
      </p:sp>
    </p:spTree>
    <p:extLst>
      <p:ext uri="{BB962C8B-B14F-4D97-AF65-F5344CB8AC3E}">
        <p14:creationId xmlns:p14="http://schemas.microsoft.com/office/powerpoint/2010/main" val="3745081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Roman </a:t>
            </a:r>
            <a:r>
              <a:rPr lang="en-US" sz="3400" dirty="0" smtClean="0"/>
              <a:t>Catholicism – The Role of the Pope</a:t>
            </a:r>
            <a:endParaRPr lang="en-US" sz="3400" dirty="0"/>
          </a:p>
        </p:txBody>
      </p:sp>
      <p:sp>
        <p:nvSpPr>
          <p:cNvPr id="3" name="Content Placeholder 2"/>
          <p:cNvSpPr>
            <a:spLocks noGrp="1"/>
          </p:cNvSpPr>
          <p:nvPr>
            <p:ph idx="1"/>
          </p:nvPr>
        </p:nvSpPr>
        <p:spPr/>
        <p:txBody>
          <a:bodyPr>
            <a:normAutofit fontScale="92500" lnSpcReduction="20000"/>
          </a:bodyPr>
          <a:lstStyle/>
          <a:p>
            <a:r>
              <a:rPr lang="en-US" dirty="0" smtClean="0"/>
              <a:t>In brief, Catholic orthodoxy teaches that</a:t>
            </a:r>
          </a:p>
          <a:p>
            <a:pPr lvl="1"/>
            <a:r>
              <a:rPr lang="en-US" dirty="0"/>
              <a:t>t</a:t>
            </a:r>
            <a:r>
              <a:rPr lang="en-US" dirty="0" smtClean="0"/>
              <a:t>he pope is the head of the church of Jesus Christ,</a:t>
            </a:r>
          </a:p>
          <a:p>
            <a:pPr lvl="1"/>
            <a:r>
              <a:rPr lang="en-US" dirty="0" smtClean="0"/>
              <a:t>that he is infallible when he teaches on matters of faith and morals,</a:t>
            </a:r>
          </a:p>
          <a:p>
            <a:pPr lvl="1"/>
            <a:r>
              <a:rPr lang="en-US" dirty="0"/>
              <a:t>t</a:t>
            </a:r>
            <a:r>
              <a:rPr lang="en-US" dirty="0" smtClean="0"/>
              <a:t>hat Saint Peter was the first pope,</a:t>
            </a:r>
          </a:p>
          <a:p>
            <a:pPr lvl="1"/>
            <a:r>
              <a:rPr lang="en-US" dirty="0" smtClean="0"/>
              <a:t>that the Holy Spirit has provided and will continue providing the church with a succession of popes from Saint Peter to the end of time, and</a:t>
            </a:r>
          </a:p>
          <a:p>
            <a:pPr lvl="1"/>
            <a:r>
              <a:rPr lang="en-US" dirty="0"/>
              <a:t>t</a:t>
            </a:r>
            <a:r>
              <a:rPr lang="en-US" dirty="0" smtClean="0"/>
              <a:t>he popes, like all humans, are sinful and in need of the mercy of Jesus.</a:t>
            </a:r>
          </a:p>
          <a:p>
            <a:r>
              <a:rPr lang="en-US" dirty="0" smtClean="0"/>
              <a:t>This last point needs special focus.</a:t>
            </a:r>
          </a:p>
          <a:p>
            <a:pPr lvl="1"/>
            <a:r>
              <a:rPr lang="en-US" dirty="0" smtClean="0"/>
              <a:t>Many Protestants believe that Catholic affirmation of papal infallibility means that the pope is sinless.</a:t>
            </a:r>
          </a:p>
          <a:p>
            <a:pPr lvl="1"/>
            <a:r>
              <a:rPr lang="en-US" dirty="0" smtClean="0"/>
              <a:t>The doctrine has never been understood this way in Catholic thought.</a:t>
            </a:r>
          </a:p>
          <a:p>
            <a:pPr lvl="1"/>
            <a:r>
              <a:rPr lang="en-US" dirty="0" smtClean="0"/>
              <a:t>The Catholic Church has always taught that popes can and do sin, that they must confess their sins like all humans, and that infallibility is restricted to their role as teacher and defender of the faith.</a:t>
            </a:r>
          </a:p>
          <a:p>
            <a:pPr lvl="1"/>
            <a:r>
              <a:rPr lang="en-US" dirty="0" smtClean="0"/>
              <a:t>All popes had/have a confessor.</a:t>
            </a:r>
          </a:p>
          <a:p>
            <a:pPr lvl="1"/>
            <a:endParaRPr lang="en-US" dirty="0"/>
          </a:p>
        </p:txBody>
      </p:sp>
    </p:spTree>
    <p:extLst>
      <p:ext uri="{BB962C8B-B14F-4D97-AF65-F5344CB8AC3E}">
        <p14:creationId xmlns:p14="http://schemas.microsoft.com/office/powerpoint/2010/main" val="375123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b="1" u="sng" dirty="0"/>
              <a:t>The First </a:t>
            </a:r>
            <a:r>
              <a:rPr lang="en-US" b="1" u="sng" dirty="0" smtClean="0"/>
              <a:t>Resurrection (cont.)</a:t>
            </a:r>
            <a:endParaRPr lang="en-US" b="1" u="sng" dirty="0"/>
          </a:p>
          <a:p>
            <a:r>
              <a:rPr lang="en-US" dirty="0" smtClean="0"/>
              <a:t>Therefore</a:t>
            </a:r>
            <a:r>
              <a:rPr lang="en-US" dirty="0"/>
              <a:t>, becoming a Christian is the first resurrection when we rise up out of the waters of baptism to walk in a new life. </a:t>
            </a:r>
          </a:p>
          <a:p>
            <a:r>
              <a:rPr lang="en-US" dirty="0"/>
              <a:t>Since Christians participate in the first resurrection, it is logical that they in their escape from sin should not join others in the second </a:t>
            </a:r>
            <a:r>
              <a:rPr lang="en-US" dirty="0" smtClean="0"/>
              <a:t>death.</a:t>
            </a:r>
          </a:p>
          <a:p>
            <a:r>
              <a:rPr lang="en-US" dirty="0" smtClean="0"/>
              <a:t>Of </a:t>
            </a:r>
            <a:r>
              <a:rPr lang="en-US" dirty="0"/>
              <a:t>course, if there is a first resurrection, then there must be a second one as well. We all know that the dead will rise at Jesus' return. "But I do not want you to be ignorant, brethren, concerning those who have fallen asleep, lest you sorrow as others who have no hope. For if we believe that Jesus died and rose again, even so God will bring with Him those who sleep in Jesus. For this we say to you by the word of the Lord, that we who are alive and remain until the coming of the Lord will by no mean precede those who are asleep. For the Lord Himself will descend from heaven with a shout, with the voice of an archangel, and with the trumpet of God. And the dead in Christ will rise first. Then we who are alive and remain shall be caught up together with them in the clouds to meet the Lord in the air. And thus we shall always be with the Lord. Therefore comfort one another with these words" (I Thessalonians 4:13-18</a:t>
            </a:r>
            <a:r>
              <a:rPr lang="en-US" dirty="0" smtClean="0"/>
              <a:t>).</a:t>
            </a:r>
          </a:p>
        </p:txBody>
      </p:sp>
    </p:spTree>
    <p:extLst>
      <p:ext uri="{BB962C8B-B14F-4D97-AF65-F5344CB8AC3E}">
        <p14:creationId xmlns:p14="http://schemas.microsoft.com/office/powerpoint/2010/main" val="290802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Autofit/>
          </a:bodyPr>
          <a:lstStyle/>
          <a:p>
            <a:pPr marL="0" indent="0" algn="ctr">
              <a:buNone/>
            </a:pPr>
            <a:r>
              <a:rPr lang="en-US" b="1" u="sng" dirty="0"/>
              <a:t>The First </a:t>
            </a:r>
            <a:r>
              <a:rPr lang="en-US" b="1" u="sng" dirty="0" smtClean="0"/>
              <a:t>Resurrection (cont.)</a:t>
            </a:r>
            <a:endParaRPr lang="en-US" b="1" u="sng" dirty="0"/>
          </a:p>
          <a:p>
            <a:r>
              <a:rPr lang="en-US" dirty="0" smtClean="0"/>
              <a:t>This </a:t>
            </a:r>
            <a:r>
              <a:rPr lang="en-US" dirty="0"/>
              <a:t>resurrection is not limited only to the righteous. "Do not marvel at this; for the hour is coming in which all who are in the graves will hear His voice and come forth - those who have done good, to the resurrection of life, and those who have done evil, to the </a:t>
            </a:r>
            <a:r>
              <a:rPr lang="en-US" dirty="0" smtClean="0"/>
              <a:t>resurrection </a:t>
            </a:r>
            <a:r>
              <a:rPr lang="en-US" dirty="0"/>
              <a:t>of condemnation" (John 5:28-29). This is what Revelation 20:5 is referring to when it speaks of the rising of the rest of the dead. The wicked only experience one resurrection - their resurrection at Jesus' coming so they may face judgment</a:t>
            </a:r>
            <a:r>
              <a:rPr lang="en-US" dirty="0" smtClean="0"/>
              <a:t>.</a:t>
            </a:r>
            <a:endParaRPr lang="en-US" dirty="0"/>
          </a:p>
        </p:txBody>
      </p:sp>
    </p:spTree>
    <p:extLst>
      <p:ext uri="{BB962C8B-B14F-4D97-AF65-F5344CB8AC3E}">
        <p14:creationId xmlns:p14="http://schemas.microsoft.com/office/powerpoint/2010/main" val="12502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u="sng" dirty="0"/>
              <a:t>A P</a:t>
            </a:r>
            <a:r>
              <a:rPr lang="en-US" b="1" u="sng" dirty="0" smtClean="0"/>
              <a:t>arallel </a:t>
            </a:r>
            <a:r>
              <a:rPr lang="en-US" b="1" u="sng" dirty="0"/>
              <a:t>P</a:t>
            </a:r>
            <a:r>
              <a:rPr lang="en-US" b="1" u="sng" dirty="0" smtClean="0"/>
              <a:t>rophecy</a:t>
            </a:r>
          </a:p>
          <a:p>
            <a:r>
              <a:rPr lang="en-US" dirty="0" smtClean="0"/>
              <a:t>Revelation </a:t>
            </a:r>
            <a:r>
              <a:rPr lang="en-US" dirty="0"/>
              <a:t>20:4-6 is a summary of the Christian age in a few brief statements. </a:t>
            </a:r>
            <a:endParaRPr lang="en-US" dirty="0" smtClean="0"/>
          </a:p>
          <a:p>
            <a:r>
              <a:rPr lang="en-US" dirty="0" smtClean="0"/>
              <a:t>What </a:t>
            </a:r>
            <a:r>
              <a:rPr lang="en-US" dirty="0"/>
              <a:t>follows this is a description of God's final triumph over sin. Now that we have illuminated these thoughts, we can look at a similar prophecy recorded in Daniel </a:t>
            </a:r>
            <a:r>
              <a:rPr lang="en-US" dirty="0" smtClean="0"/>
              <a:t>7:7-27.</a:t>
            </a:r>
          </a:p>
          <a:p>
            <a:r>
              <a:rPr lang="en-US" dirty="0" smtClean="0"/>
              <a:t>It </a:t>
            </a:r>
            <a:r>
              <a:rPr lang="en-US" dirty="0"/>
              <a:t>speaks of the rise of a fourth beast, whom God said would be the fourth kingdom (Daniel 7:17, 23), or empire. </a:t>
            </a:r>
            <a:endParaRPr lang="en-US" dirty="0" smtClean="0"/>
          </a:p>
          <a:p>
            <a:r>
              <a:rPr lang="en-US" dirty="0" smtClean="0"/>
              <a:t>Counting </a:t>
            </a:r>
            <a:r>
              <a:rPr lang="en-US" dirty="0"/>
              <a:t>from Daniel's time, the first empire was the Babylonian, the second was the </a:t>
            </a:r>
            <a:r>
              <a:rPr lang="en-US" dirty="0" err="1"/>
              <a:t>Medo</a:t>
            </a:r>
            <a:r>
              <a:rPr lang="en-US" dirty="0"/>
              <a:t>-Persian, the third was the Greek, and the fourth empire was the Roman </a:t>
            </a:r>
            <a:r>
              <a:rPr lang="en-US" dirty="0" smtClean="0"/>
              <a:t>empire.</a:t>
            </a:r>
          </a:p>
          <a:p>
            <a:r>
              <a:rPr lang="en-US" dirty="0" smtClean="0"/>
              <a:t>The </a:t>
            </a:r>
            <a:r>
              <a:rPr lang="en-US" dirty="0"/>
              <a:t>rulers of this fourth empire, represented by horns (see Daniel 7:24), are full of great boasts and blasphemies (Daniel 7:8). Eventually this beast would be slain and burnt - a prophecy of its destruction (Daniel 7:11), just as John prophesied its destruction in Revelation </a:t>
            </a:r>
            <a:r>
              <a:rPr lang="en-US" dirty="0" smtClean="0"/>
              <a:t>19.</a:t>
            </a:r>
          </a:p>
        </p:txBody>
      </p:sp>
    </p:spTree>
    <p:extLst>
      <p:ext uri="{BB962C8B-B14F-4D97-AF65-F5344CB8AC3E}">
        <p14:creationId xmlns:p14="http://schemas.microsoft.com/office/powerpoint/2010/main" val="415195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u="sng" dirty="0"/>
              <a:t>A P</a:t>
            </a:r>
            <a:r>
              <a:rPr lang="en-US" b="1" u="sng" dirty="0" smtClean="0"/>
              <a:t>arallel Prophecy (cont.)</a:t>
            </a:r>
          </a:p>
          <a:p>
            <a:r>
              <a:rPr lang="en-US" dirty="0" smtClean="0"/>
              <a:t>However</a:t>
            </a:r>
            <a:r>
              <a:rPr lang="en-US" dirty="0"/>
              <a:t>, before its final destruction, it is granted a reprieve for a period of time (Daniel 7:12). During that reprieve, the Son of Man (Jesus) goes before the Ancient of Days (God, the Father) and receives a kingdom that will not be destroyed (Daniel 7:13-14</a:t>
            </a:r>
            <a:r>
              <a:rPr lang="en-US" dirty="0" smtClean="0"/>
              <a:t>).</a:t>
            </a:r>
          </a:p>
          <a:p>
            <a:r>
              <a:rPr lang="en-US" dirty="0" smtClean="0"/>
              <a:t>The </a:t>
            </a:r>
            <a:r>
              <a:rPr lang="en-US" dirty="0"/>
              <a:t>saints of God (Christians) will receive and possess that kingdom (Daniel 7:18</a:t>
            </a:r>
            <a:r>
              <a:rPr lang="en-US" dirty="0" smtClean="0"/>
              <a:t>).</a:t>
            </a:r>
          </a:p>
          <a:p>
            <a:r>
              <a:rPr lang="en-US" dirty="0" smtClean="0"/>
              <a:t>Then </a:t>
            </a:r>
            <a:r>
              <a:rPr lang="en-US" dirty="0"/>
              <a:t>a really wicked ruler would arise, gaining power by destroying three of his predecessors (Daniel 7:24</a:t>
            </a:r>
            <a:r>
              <a:rPr lang="en-US" dirty="0" smtClean="0"/>
              <a:t>).</a:t>
            </a:r>
          </a:p>
          <a:p>
            <a:r>
              <a:rPr lang="en-US" dirty="0" smtClean="0"/>
              <a:t>During </a:t>
            </a:r>
            <a:r>
              <a:rPr lang="en-US" dirty="0"/>
              <a:t>his reign, Christians would be persecuted for a short period of time (Daniel 7:25</a:t>
            </a:r>
            <a:r>
              <a:rPr lang="en-US" dirty="0" smtClean="0"/>
              <a:t>).</a:t>
            </a:r>
          </a:p>
          <a:p>
            <a:r>
              <a:rPr lang="en-US" dirty="0" smtClean="0"/>
              <a:t>However</a:t>
            </a:r>
            <a:r>
              <a:rPr lang="en-US" dirty="0"/>
              <a:t>, God would bring judgment, he will be destroyed, and God's people would reign (Daniel 7:26-27</a:t>
            </a:r>
            <a:r>
              <a:rPr lang="en-US" dirty="0" smtClean="0"/>
              <a:t>).</a:t>
            </a:r>
          </a:p>
          <a:p>
            <a:r>
              <a:rPr lang="en-US" dirty="0" smtClean="0"/>
              <a:t>Daniel </a:t>
            </a:r>
            <a:r>
              <a:rPr lang="en-US" dirty="0"/>
              <a:t>7:25-27 speaks of the same period as Revelation 20:4-6.</a:t>
            </a:r>
          </a:p>
          <a:p>
            <a:pPr marL="0" indent="0" algn="ctr">
              <a:buNone/>
            </a:pPr>
            <a:endParaRPr lang="en-US" dirty="0"/>
          </a:p>
        </p:txBody>
      </p:sp>
    </p:spTree>
    <p:extLst>
      <p:ext uri="{BB962C8B-B14F-4D97-AF65-F5344CB8AC3E}">
        <p14:creationId xmlns:p14="http://schemas.microsoft.com/office/powerpoint/2010/main" val="258886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Baptist</a:t>
            </a:r>
            <a:r>
              <a:rPr lang="en-US" dirty="0"/>
              <a:t> </a:t>
            </a:r>
            <a:r>
              <a:rPr lang="en-US" dirty="0" smtClean="0"/>
              <a:t>– Southern Baptist Convention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Many people are confused about the way to God. Some think they will be punished or rewarded according to how good they are. Some think they should make things right in their lives before they try to come to God. Others find it hard to understand how Jesus could love them when other people don't seem to. But I have great news for you! God DOES love you! More than you can ever imagine! And there's nothing you can do to make Him stop! Yes, our sins demand punishment - the punishment of death and separation from God. But, because of His great love, God sent His only Son Jesus to die for our sins. </a:t>
            </a:r>
          </a:p>
          <a:p>
            <a:pPr marL="0" indent="0">
              <a:buNone/>
            </a:pPr>
            <a:endParaRPr lang="en-US" i="1" dirty="0" smtClean="0"/>
          </a:p>
          <a:p>
            <a:pPr marL="0" indent="0">
              <a:buNone/>
            </a:pPr>
            <a:r>
              <a:rPr lang="en-US" i="1" dirty="0" smtClean="0">
                <a:solidFill>
                  <a:srgbClr val="FF0000"/>
                </a:solidFill>
              </a:rPr>
              <a:t>"</a:t>
            </a:r>
            <a:r>
              <a:rPr lang="en-US" i="1" dirty="0">
                <a:solidFill>
                  <a:srgbClr val="FF0000"/>
                </a:solidFill>
              </a:rPr>
              <a:t>God demonstrates His own love for us in this: While we were still sinners, Christ died for us." Romans 5:8</a:t>
            </a:r>
            <a:r>
              <a:rPr lang="en-US" dirty="0">
                <a:solidFill>
                  <a:srgbClr val="FF0000"/>
                </a:solidFill>
              </a:rPr>
              <a:t> </a:t>
            </a:r>
          </a:p>
        </p:txBody>
      </p:sp>
    </p:spTree>
    <p:extLst>
      <p:ext uri="{BB962C8B-B14F-4D97-AF65-F5344CB8AC3E}">
        <p14:creationId xmlns:p14="http://schemas.microsoft.com/office/powerpoint/2010/main" val="22706745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Baptist</a:t>
            </a:r>
            <a:r>
              <a:rPr lang="en-US" dirty="0"/>
              <a:t> </a:t>
            </a:r>
            <a:r>
              <a:rPr lang="en-US" dirty="0" smtClean="0"/>
              <a:t>– Southern Baptist Convention</a:t>
            </a:r>
            <a:endParaRPr lang="en-US" dirty="0"/>
          </a:p>
        </p:txBody>
      </p:sp>
      <p:sp>
        <p:nvSpPr>
          <p:cNvPr id="3" name="Content Placeholder 2"/>
          <p:cNvSpPr>
            <a:spLocks noGrp="1"/>
          </p:cNvSpPr>
          <p:nvPr>
            <p:ph idx="1"/>
          </p:nvPr>
        </p:nvSpPr>
        <p:spPr/>
        <p:txBody>
          <a:bodyPr>
            <a:normAutofit/>
          </a:bodyPr>
          <a:lstStyle/>
          <a:p>
            <a:pPr marL="0" indent="0">
              <a:buNone/>
            </a:pPr>
            <a:r>
              <a:rPr lang="en-US" dirty="0"/>
              <a:t>For you to come to God you have to get rid of your sin problem. But, in our own strength, not one of us can do this! You can't make yourself right with God by being a better person. Only God can rescue us from our sins. He is willing to do this not because of anything you can offer Him, but </a:t>
            </a:r>
            <a:r>
              <a:rPr lang="en-US" i="1" dirty="0"/>
              <a:t>JUST BECAUSE HE LOVES YOU! </a:t>
            </a:r>
            <a:endParaRPr lang="en-US" i="1" dirty="0" smtClean="0"/>
          </a:p>
          <a:p>
            <a:pPr marL="0" indent="0">
              <a:buNone/>
            </a:pPr>
            <a:endParaRPr lang="en-US" dirty="0"/>
          </a:p>
          <a:p>
            <a:pPr marL="0" indent="0">
              <a:buNone/>
            </a:pPr>
            <a:r>
              <a:rPr lang="en-US" i="1" dirty="0">
                <a:solidFill>
                  <a:srgbClr val="FF0000"/>
                </a:solidFill>
              </a:rPr>
              <a:t>"He saved us, not because of righteous things we had done, but because of His mercy." Titus 3:5 </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31070468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Baptist</a:t>
            </a:r>
            <a:r>
              <a:rPr lang="en-US" dirty="0"/>
              <a:t> </a:t>
            </a:r>
            <a:r>
              <a:rPr lang="en-US" dirty="0" smtClean="0"/>
              <a:t>– Southern Baptist Convention</a:t>
            </a:r>
            <a:endParaRPr lang="en-US" dirty="0"/>
          </a:p>
        </p:txBody>
      </p:sp>
      <p:sp>
        <p:nvSpPr>
          <p:cNvPr id="3" name="Content Placeholder 2"/>
          <p:cNvSpPr>
            <a:spLocks noGrp="1"/>
          </p:cNvSpPr>
          <p:nvPr>
            <p:ph idx="1"/>
          </p:nvPr>
        </p:nvSpPr>
        <p:spPr/>
        <p:txBody>
          <a:bodyPr>
            <a:normAutofit/>
          </a:bodyPr>
          <a:lstStyle/>
          <a:p>
            <a:pPr marL="0" indent="0">
              <a:buNone/>
            </a:pPr>
            <a:r>
              <a:rPr lang="en-US" dirty="0"/>
              <a:t>It's God's grace that allows you to come to Him - not your efforts to "clean up your life" or work your way to Heaven. You can't earn it. It's a free gift. </a:t>
            </a:r>
          </a:p>
          <a:p>
            <a:pPr marL="0" indent="0">
              <a:buNone/>
            </a:pPr>
            <a:endParaRPr lang="en-US" i="1" dirty="0" smtClean="0"/>
          </a:p>
          <a:p>
            <a:pPr marL="0" indent="0">
              <a:buNone/>
            </a:pPr>
            <a:r>
              <a:rPr lang="en-US" i="1" dirty="0" smtClean="0">
                <a:solidFill>
                  <a:srgbClr val="FF0000"/>
                </a:solidFill>
              </a:rPr>
              <a:t>"</a:t>
            </a:r>
            <a:r>
              <a:rPr lang="en-US" i="1" dirty="0">
                <a:solidFill>
                  <a:srgbClr val="FF0000"/>
                </a:solidFill>
              </a:rPr>
              <a:t>For it is by grace you have been saved, through faith - and this not from yourselves, it is the gift of God - not by works, so that no one can boast." Ephesians 2:8-9</a:t>
            </a:r>
            <a:r>
              <a:rPr lang="en-US" dirty="0">
                <a:solidFill>
                  <a:srgbClr val="FF0000"/>
                </a:solidFill>
              </a:rPr>
              <a:t> </a:t>
            </a:r>
          </a:p>
          <a:p>
            <a:pPr marL="0" indent="0">
              <a:buNone/>
            </a:pPr>
            <a:endParaRPr lang="en-US" dirty="0"/>
          </a:p>
        </p:txBody>
      </p:sp>
    </p:spTree>
    <p:extLst>
      <p:ext uri="{BB962C8B-B14F-4D97-AF65-F5344CB8AC3E}">
        <p14:creationId xmlns:p14="http://schemas.microsoft.com/office/powerpoint/2010/main" val="26472826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Baptist</a:t>
            </a:r>
            <a:r>
              <a:rPr lang="en-US" dirty="0"/>
              <a:t> </a:t>
            </a:r>
            <a:r>
              <a:rPr lang="en-US" dirty="0" smtClean="0"/>
              <a:t>– Southern Baptist Convention</a:t>
            </a:r>
            <a:endParaRPr lang="en-US" dirty="0"/>
          </a:p>
        </p:txBody>
      </p:sp>
      <p:sp>
        <p:nvSpPr>
          <p:cNvPr id="3" name="Content Placeholder 2"/>
          <p:cNvSpPr>
            <a:spLocks noGrp="1"/>
          </p:cNvSpPr>
          <p:nvPr>
            <p:ph idx="1"/>
          </p:nvPr>
        </p:nvSpPr>
        <p:spPr/>
        <p:txBody>
          <a:bodyPr>
            <a:normAutofit/>
          </a:bodyPr>
          <a:lstStyle/>
          <a:p>
            <a:pPr marL="0" indent="0">
              <a:buNone/>
            </a:pPr>
            <a:r>
              <a:rPr lang="en-US" dirty="0"/>
              <a:t>For you to come to God, the penalty for your sin must be paid. God's gift to you is His son, Jesus, who paid the debt for you when He died on the Cross. </a:t>
            </a:r>
          </a:p>
          <a:p>
            <a:pPr marL="0" indent="0">
              <a:buNone/>
            </a:pPr>
            <a:endParaRPr lang="en-US" i="1" dirty="0" smtClean="0"/>
          </a:p>
          <a:p>
            <a:pPr marL="0" indent="0">
              <a:buNone/>
            </a:pPr>
            <a:r>
              <a:rPr lang="en-US" i="1" dirty="0" smtClean="0">
                <a:solidFill>
                  <a:srgbClr val="FF0000"/>
                </a:solidFill>
              </a:rPr>
              <a:t>"</a:t>
            </a:r>
            <a:r>
              <a:rPr lang="en-US" i="1" dirty="0">
                <a:solidFill>
                  <a:srgbClr val="FF0000"/>
                </a:solidFill>
              </a:rPr>
              <a:t>For the wages of sin is death, but the gift of God is eternal life in Jesus Christ our Lord." Romans 6:23</a:t>
            </a:r>
            <a:r>
              <a:rPr lang="en-US" dirty="0">
                <a:solidFill>
                  <a:srgbClr val="FF0000"/>
                </a:solidFill>
              </a:rPr>
              <a:t> </a:t>
            </a:r>
          </a:p>
          <a:p>
            <a:pPr marL="0" indent="0">
              <a:buNone/>
            </a:pPr>
            <a:endParaRPr lang="en-US" dirty="0"/>
          </a:p>
        </p:txBody>
      </p:sp>
    </p:spTree>
    <p:extLst>
      <p:ext uri="{BB962C8B-B14F-4D97-AF65-F5344CB8AC3E}">
        <p14:creationId xmlns:p14="http://schemas.microsoft.com/office/powerpoint/2010/main" val="318364541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Baptist</a:t>
            </a:r>
            <a:r>
              <a:rPr lang="en-US" dirty="0"/>
              <a:t> </a:t>
            </a:r>
            <a:r>
              <a:rPr lang="en-US" dirty="0" smtClean="0"/>
              <a:t>– Southern Baptist Convention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Jesus paid the price for your sin and mine by giving His life on a cross at a place called Calvary, just outside of the city walls of Jerusalem in ancient Israel. God brought Jesus back from the dead. He provided the way for you to have a personal relationship with Him through Jesus. When we realize how deeply our sin grieves the heart of God and how desperately we need a Savior, we are ready to receive God's offer of salvation. To admit we are sinners means turning away from our sin and selfishness and turning to follow Jesus. The Bible word for this is "repentance" - to change our thinking about how grievous sin is, so our thinking is in line with God's. </a:t>
            </a:r>
          </a:p>
          <a:p>
            <a:pPr marL="0" indent="0">
              <a:buNone/>
            </a:pPr>
            <a:endParaRPr lang="en-US" dirty="0" smtClean="0"/>
          </a:p>
          <a:p>
            <a:pPr marL="0" indent="0">
              <a:buNone/>
            </a:pPr>
            <a:r>
              <a:rPr lang="en-US" dirty="0" smtClean="0"/>
              <a:t>All </a:t>
            </a:r>
            <a:r>
              <a:rPr lang="en-US" dirty="0"/>
              <a:t>that's left for you to do is to accept the gift that Jesus is holding out for you right now. </a:t>
            </a:r>
          </a:p>
          <a:p>
            <a:pPr marL="0" indent="0">
              <a:buNone/>
            </a:pPr>
            <a:endParaRPr lang="en-US" i="1" dirty="0" smtClean="0"/>
          </a:p>
          <a:p>
            <a:pPr marL="0" indent="0">
              <a:buNone/>
            </a:pPr>
            <a:r>
              <a:rPr lang="en-US" i="1" dirty="0" smtClean="0">
                <a:solidFill>
                  <a:srgbClr val="FF0000"/>
                </a:solidFill>
              </a:rPr>
              <a:t>"</a:t>
            </a:r>
            <a:r>
              <a:rPr lang="en-US" i="1" dirty="0">
                <a:solidFill>
                  <a:srgbClr val="FF0000"/>
                </a:solidFill>
              </a:rPr>
              <a:t>If you confess with your mouth, "Jesus is Lord," and believe in your heart that God raised him from the dead, you will be saved. For it is with your heart that you believe and are justified, and it is with your mouth that you confess and are saved." Romans 10:9-10</a:t>
            </a:r>
            <a:r>
              <a:rPr lang="en-US" dirty="0">
                <a:solidFill>
                  <a:srgbClr val="FF0000"/>
                </a:solidFill>
              </a:rPr>
              <a:t> </a:t>
            </a:r>
          </a:p>
        </p:txBody>
      </p:sp>
    </p:spTree>
    <p:extLst>
      <p:ext uri="{BB962C8B-B14F-4D97-AF65-F5344CB8AC3E}">
        <p14:creationId xmlns:p14="http://schemas.microsoft.com/office/powerpoint/2010/main" val="241496794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Baptist</a:t>
            </a:r>
            <a:r>
              <a:rPr lang="en-US" dirty="0"/>
              <a:t> </a:t>
            </a:r>
            <a:r>
              <a:rPr lang="en-US" dirty="0" smtClean="0"/>
              <a:t>– Southern Baptist Convention</a:t>
            </a:r>
            <a:endParaRPr lang="en-US" dirty="0"/>
          </a:p>
        </p:txBody>
      </p:sp>
      <p:sp>
        <p:nvSpPr>
          <p:cNvPr id="3" name="Content Placeholder 2"/>
          <p:cNvSpPr>
            <a:spLocks noGrp="1"/>
          </p:cNvSpPr>
          <p:nvPr>
            <p:ph idx="1"/>
          </p:nvPr>
        </p:nvSpPr>
        <p:spPr/>
        <p:txBody>
          <a:bodyPr>
            <a:normAutofit/>
          </a:bodyPr>
          <a:lstStyle/>
          <a:p>
            <a:pPr marL="0" indent="0">
              <a:buNone/>
            </a:pPr>
            <a:r>
              <a:rPr lang="en-US" dirty="0"/>
              <a:t>God says that if you believe in His son, Jesus, you can live forever with Him in glory. </a:t>
            </a:r>
          </a:p>
          <a:p>
            <a:pPr marL="0" indent="0">
              <a:buNone/>
            </a:pPr>
            <a:endParaRPr lang="en-US" i="1" dirty="0" smtClean="0">
              <a:solidFill>
                <a:srgbClr val="FF0000"/>
              </a:solidFill>
            </a:endParaRPr>
          </a:p>
          <a:p>
            <a:pPr marL="0" indent="0">
              <a:buNone/>
            </a:pPr>
            <a:r>
              <a:rPr lang="en-US" i="1" dirty="0" smtClean="0">
                <a:solidFill>
                  <a:srgbClr val="FF0000"/>
                </a:solidFill>
              </a:rPr>
              <a:t>"For God so loved the world that He gave his one and only Son, that whoever believes in him shall not perish, but have eternal life." John 3:16</a:t>
            </a:r>
            <a:r>
              <a:rPr lang="en-US" dirty="0" smtClean="0">
                <a:solidFill>
                  <a:srgbClr val="FF0000"/>
                </a:solidFill>
              </a:rPr>
              <a:t> </a:t>
            </a:r>
          </a:p>
          <a:p>
            <a:pPr marL="0" indent="0">
              <a:buNone/>
            </a:pPr>
            <a:endParaRPr lang="en-US" dirty="0"/>
          </a:p>
        </p:txBody>
      </p:sp>
    </p:spTree>
    <p:extLst>
      <p:ext uri="{BB962C8B-B14F-4D97-AF65-F5344CB8AC3E}">
        <p14:creationId xmlns:p14="http://schemas.microsoft.com/office/powerpoint/2010/main" val="971694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a:t>
            </a:r>
            <a:r>
              <a:rPr lang="en-US" dirty="0" smtClean="0"/>
              <a:t>Catholicism 101</a:t>
            </a:r>
            <a:endParaRPr lang="en-US" dirty="0"/>
          </a:p>
        </p:txBody>
      </p:sp>
      <p:sp>
        <p:nvSpPr>
          <p:cNvPr id="3" name="Content Placeholder 2"/>
          <p:cNvSpPr>
            <a:spLocks noGrp="1"/>
          </p:cNvSpPr>
          <p:nvPr>
            <p:ph idx="1"/>
          </p:nvPr>
        </p:nvSpPr>
        <p:spPr/>
        <p:txBody>
          <a:bodyPr>
            <a:normAutofit fontScale="92500"/>
          </a:bodyPr>
          <a:lstStyle/>
          <a:p>
            <a:r>
              <a:rPr lang="en-US" dirty="0" smtClean="0"/>
              <a:t>There is one God in the Trinity of the Father, Son and Spirit.</a:t>
            </a:r>
          </a:p>
          <a:p>
            <a:r>
              <a:rPr lang="en-US" dirty="0" smtClean="0"/>
              <a:t>The Bible is the infallible Word of God.</a:t>
            </a:r>
          </a:p>
          <a:p>
            <a:r>
              <a:rPr lang="en-US" dirty="0" smtClean="0"/>
              <a:t>Laity is to read and obey the Bible.</a:t>
            </a:r>
          </a:p>
          <a:p>
            <a:r>
              <a:rPr lang="en-US" dirty="0" smtClean="0"/>
              <a:t>Jesus Christ in the only Savior and one mediator.</a:t>
            </a:r>
          </a:p>
          <a:p>
            <a:r>
              <a:rPr lang="en-US" dirty="0" smtClean="0"/>
              <a:t>Sacred tradition and Scripture should receive equal reverence.</a:t>
            </a:r>
          </a:p>
          <a:p>
            <a:r>
              <a:rPr lang="en-US" dirty="0" smtClean="0"/>
              <a:t>Sacred Scripture contains the </a:t>
            </a:r>
            <a:r>
              <a:rPr lang="en-US" dirty="0" err="1" smtClean="0"/>
              <a:t>Deuterocanon</a:t>
            </a:r>
            <a:r>
              <a:rPr lang="en-US" dirty="0" smtClean="0"/>
              <a:t>.</a:t>
            </a:r>
          </a:p>
          <a:p>
            <a:r>
              <a:rPr lang="en-US" dirty="0" smtClean="0"/>
              <a:t>Catholic doctrine is supported by Scripture and/or Sacred Tradition.</a:t>
            </a:r>
          </a:p>
          <a:p>
            <a:r>
              <a:rPr lang="en-US" dirty="0" smtClean="0"/>
              <a:t>The church of Jesus Christ “subsists in the Catholic Church.”</a:t>
            </a:r>
          </a:p>
          <a:p>
            <a:r>
              <a:rPr lang="en-US" dirty="0" smtClean="0"/>
              <a:t>The pope is infallible when he teaches on faith and morals.</a:t>
            </a:r>
          </a:p>
        </p:txBody>
      </p:sp>
    </p:spTree>
    <p:extLst>
      <p:ext uri="{BB962C8B-B14F-4D97-AF65-F5344CB8AC3E}">
        <p14:creationId xmlns:p14="http://schemas.microsoft.com/office/powerpoint/2010/main" val="354469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Baptist</a:t>
            </a:r>
            <a:r>
              <a:rPr lang="en-US" dirty="0"/>
              <a:t> </a:t>
            </a:r>
            <a:r>
              <a:rPr lang="en-US" dirty="0" smtClean="0"/>
              <a:t>– Southern Baptist Convention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Are you ready to accept the gift of eternal life that Jesus is offering you right now? Let's review what this commitment involves: </a:t>
            </a:r>
          </a:p>
          <a:p>
            <a:r>
              <a:rPr lang="en-US" dirty="0"/>
              <a:t>I acknowledge I am a sinner in need of a Savior - this is to repent or turn </a:t>
            </a:r>
            <a:r>
              <a:rPr lang="en-US" i="1" dirty="0"/>
              <a:t>away</a:t>
            </a:r>
            <a:r>
              <a:rPr lang="en-US" dirty="0"/>
              <a:t> from sin </a:t>
            </a:r>
          </a:p>
          <a:p>
            <a:r>
              <a:rPr lang="en-US" dirty="0"/>
              <a:t>I believe in my heart that God raised Jesus from the dead - this is to trust that Jesus paid the full penalty for my sins </a:t>
            </a:r>
          </a:p>
          <a:p>
            <a:r>
              <a:rPr lang="en-US" dirty="0"/>
              <a:t>I confess Jesus as my Lord and my God - this is to surrender control of my life to Jesus </a:t>
            </a:r>
          </a:p>
          <a:p>
            <a:r>
              <a:rPr lang="en-US" dirty="0"/>
              <a:t>I receive Jesus as my Savior forever - this is to accept that God has done </a:t>
            </a:r>
            <a:r>
              <a:rPr lang="en-US" i="1" dirty="0"/>
              <a:t>fo</a:t>
            </a:r>
            <a:r>
              <a:rPr lang="en-US" dirty="0"/>
              <a:t>r me and </a:t>
            </a:r>
            <a:r>
              <a:rPr lang="en-US" i="1" dirty="0"/>
              <a:t>in</a:t>
            </a:r>
            <a:r>
              <a:rPr lang="en-US" dirty="0"/>
              <a:t> me what He promised </a:t>
            </a:r>
          </a:p>
          <a:p>
            <a:r>
              <a:rPr lang="en-US" dirty="0"/>
              <a:t>If it is your sincere desire to receive Jesus into your heart as your personal Lord and Savior, then talk to God from your heart:</a:t>
            </a:r>
          </a:p>
        </p:txBody>
      </p:sp>
    </p:spTree>
    <p:extLst>
      <p:ext uri="{BB962C8B-B14F-4D97-AF65-F5344CB8AC3E}">
        <p14:creationId xmlns:p14="http://schemas.microsoft.com/office/powerpoint/2010/main" val="363648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Baptist</a:t>
            </a:r>
            <a:r>
              <a:rPr lang="en-US" dirty="0"/>
              <a:t> </a:t>
            </a:r>
            <a:r>
              <a:rPr lang="en-US" dirty="0" smtClean="0"/>
              <a:t>– Southern Baptist Convention</a:t>
            </a:r>
            <a:endParaRPr lang="en-US" dirty="0"/>
          </a:p>
        </p:txBody>
      </p:sp>
      <p:sp>
        <p:nvSpPr>
          <p:cNvPr id="3" name="Content Placeholder 2"/>
          <p:cNvSpPr>
            <a:spLocks noGrp="1"/>
          </p:cNvSpPr>
          <p:nvPr>
            <p:ph idx="1"/>
          </p:nvPr>
        </p:nvSpPr>
        <p:spPr/>
        <p:txBody>
          <a:bodyPr>
            <a:normAutofit/>
          </a:bodyPr>
          <a:lstStyle/>
          <a:p>
            <a:pPr marL="0" indent="0">
              <a:buNone/>
            </a:pPr>
            <a:r>
              <a:rPr lang="en-US" b="1" dirty="0"/>
              <a:t>Here's a Suggested Prayer:</a:t>
            </a:r>
            <a:r>
              <a:rPr lang="en-US" dirty="0"/>
              <a:t> </a:t>
            </a:r>
          </a:p>
          <a:p>
            <a:pPr marL="0" indent="0">
              <a:buNone/>
            </a:pPr>
            <a:endParaRPr lang="en-US" dirty="0" smtClean="0"/>
          </a:p>
          <a:p>
            <a:pPr marL="0" indent="0">
              <a:buNone/>
            </a:pPr>
            <a:r>
              <a:rPr lang="en-US" dirty="0" smtClean="0"/>
              <a:t>"</a:t>
            </a:r>
            <a:r>
              <a:rPr lang="en-US" dirty="0"/>
              <a:t>Lord Jesus, I know that I am a sinner and I do not deserve eternal life. But, I believe You died and rose from the grave to make me a new creation and to prepare me to dwell in your presence forever. Jesus, come into my life, take control of my life, forgive my sins and save me. I am now placing my trust in You alone for my salvation and I accept your free gift of eternal life." </a:t>
            </a:r>
          </a:p>
          <a:p>
            <a:pPr marL="0" indent="0">
              <a:buNone/>
            </a:pPr>
            <a:endParaRPr lang="en-US" dirty="0"/>
          </a:p>
        </p:txBody>
      </p:sp>
    </p:spTree>
    <p:extLst>
      <p:ext uri="{BB962C8B-B14F-4D97-AF65-F5344CB8AC3E}">
        <p14:creationId xmlns:p14="http://schemas.microsoft.com/office/powerpoint/2010/main" val="240018440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Baptist</a:t>
            </a:r>
            <a:r>
              <a:rPr lang="en-US" dirty="0"/>
              <a:t> </a:t>
            </a:r>
            <a:r>
              <a:rPr lang="en-US" dirty="0" smtClean="0"/>
              <a:t>– Foot Washing</a:t>
            </a:r>
            <a:endParaRPr lang="en-US" dirty="0"/>
          </a:p>
        </p:txBody>
      </p:sp>
      <p:sp>
        <p:nvSpPr>
          <p:cNvPr id="3" name="Content Placeholder 2"/>
          <p:cNvSpPr>
            <a:spLocks noGrp="1"/>
          </p:cNvSpPr>
          <p:nvPr>
            <p:ph idx="1"/>
          </p:nvPr>
        </p:nvSpPr>
        <p:spPr/>
        <p:txBody>
          <a:bodyPr>
            <a:noAutofit/>
          </a:bodyPr>
          <a:lstStyle/>
          <a:p>
            <a:r>
              <a:rPr lang="en-US" dirty="0"/>
              <a:t>This question deals </a:t>
            </a:r>
            <a:r>
              <a:rPr lang="en-US" dirty="0" smtClean="0"/>
              <a:t>with washing feet, </a:t>
            </a:r>
            <a:r>
              <a:rPr lang="en-US" dirty="0"/>
              <a:t>not merely for sanitary purposes, but as a religious act allegedly done in worship to </a:t>
            </a:r>
            <a:r>
              <a:rPr lang="en-US" dirty="0" smtClean="0"/>
              <a:t>God</a:t>
            </a:r>
            <a:r>
              <a:rPr lang="en-US" dirty="0"/>
              <a:t> </a:t>
            </a:r>
            <a:r>
              <a:rPr lang="en-US" dirty="0" smtClean="0"/>
              <a:t>(John 13:1-18).</a:t>
            </a:r>
          </a:p>
          <a:p>
            <a:r>
              <a:rPr lang="en-US" dirty="0"/>
              <a:t>During the final week Jesus lived on earth he spent His time equipping them to continue after he ascended. John 13 describes the last Passover feast Jesus observed. It was after this feast that he instituted the memorial feast known in the New Testament as the Lord's Supper (I Corinthians 11:20).</a:t>
            </a:r>
          </a:p>
          <a:p>
            <a:endParaRPr lang="en-US" dirty="0" smtClean="0"/>
          </a:p>
        </p:txBody>
      </p:sp>
    </p:spTree>
    <p:extLst>
      <p:ext uri="{BB962C8B-B14F-4D97-AF65-F5344CB8AC3E}">
        <p14:creationId xmlns:p14="http://schemas.microsoft.com/office/powerpoint/2010/main" val="198362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Baptist</a:t>
            </a:r>
            <a:r>
              <a:rPr lang="en-US" dirty="0"/>
              <a:t> </a:t>
            </a:r>
            <a:r>
              <a:rPr lang="en-US" dirty="0" smtClean="0"/>
              <a:t>– Foot Washing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To </a:t>
            </a:r>
            <a:r>
              <a:rPr lang="en-US" dirty="0"/>
              <a:t>demonstrate his true humility, Jesus washed their feet. There was competition among his disciples. Which of them would occupy the most prominent place in the coming kingdom? The mother of James and John, made a direct appeal to Jesus for an exalted position for her sons (Matthew 20:20-21). Notice how the Lord responded. </a:t>
            </a:r>
            <a:r>
              <a:rPr lang="en-US" dirty="0" smtClean="0"/>
              <a:t>“</a:t>
            </a:r>
            <a:r>
              <a:rPr lang="en-US" i="1" dirty="0" smtClean="0"/>
              <a:t>And when the ten heard it, they were greatly displeased with the two brothers.  But Jesus called them to Himself and said, You know that the rulers of the Gentiles lord it over them, and those who are great exercise authority over them.  Yet it shall not be so among you, but whoever desires to become great among you, let him be your servant.  And whoever desires to be first among you, let him be your slave-</a:t>
            </a:r>
            <a:r>
              <a:rPr lang="en-US" dirty="0" smtClean="0"/>
              <a:t>" </a:t>
            </a:r>
            <a:r>
              <a:rPr lang="en-US" dirty="0"/>
              <a:t>(verse 24-27).</a:t>
            </a:r>
          </a:p>
          <a:p>
            <a:r>
              <a:rPr lang="en-US" dirty="0"/>
              <a:t>As Jesus stooped to wash their feet, Peter asked, "Lord, dost thou wash my feet?" He recognized instantly that something was out of place. He should have been washing Jesus' feet. Jesus put into practice what he had just told His disciples. Those who look for a position of great respect must humble themselves in service to others</a:t>
            </a:r>
            <a:r>
              <a:rPr lang="en-US" dirty="0" smtClean="0"/>
              <a:t>.</a:t>
            </a:r>
            <a:endParaRPr lang="en-US" dirty="0"/>
          </a:p>
        </p:txBody>
      </p:sp>
    </p:spTree>
    <p:extLst>
      <p:ext uri="{BB962C8B-B14F-4D97-AF65-F5344CB8AC3E}">
        <p14:creationId xmlns:p14="http://schemas.microsoft.com/office/powerpoint/2010/main" val="40812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Baptist</a:t>
            </a:r>
            <a:r>
              <a:rPr lang="en-US" dirty="0"/>
              <a:t> </a:t>
            </a:r>
            <a:r>
              <a:rPr lang="en-US" dirty="0" smtClean="0"/>
              <a:t>– Foot Washing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Was </a:t>
            </a:r>
            <a:r>
              <a:rPr lang="en-US" dirty="0"/>
              <a:t>Jesus instituting a religious act to be practiced by the disciples after the church was established? Hardly. After it was all over, Jesus said, </a:t>
            </a:r>
            <a:r>
              <a:rPr lang="en-US" dirty="0" smtClean="0"/>
              <a:t>“For </a:t>
            </a:r>
            <a:r>
              <a:rPr lang="en-US" i="1" dirty="0" smtClean="0"/>
              <a:t>I </a:t>
            </a:r>
            <a:r>
              <a:rPr lang="en-US" i="1" dirty="0"/>
              <a:t>have given you an example, that </a:t>
            </a:r>
            <a:r>
              <a:rPr lang="en-US" i="1" dirty="0" smtClean="0"/>
              <a:t>you </a:t>
            </a:r>
            <a:r>
              <a:rPr lang="en-US" i="1" dirty="0"/>
              <a:t>should do as I have done to you. </a:t>
            </a:r>
            <a:r>
              <a:rPr lang="en-US" i="1" dirty="0" smtClean="0"/>
              <a:t>Most assuredly, </a:t>
            </a:r>
            <a:r>
              <a:rPr lang="en-US" i="1" dirty="0"/>
              <a:t>I say unto you, a servant is not greater than his </a:t>
            </a:r>
            <a:r>
              <a:rPr lang="en-US" i="1" dirty="0" smtClean="0"/>
              <a:t>master; nor is he who is sent </a:t>
            </a:r>
            <a:r>
              <a:rPr lang="en-US" i="1" dirty="0"/>
              <a:t>greater than he that sent him</a:t>
            </a:r>
            <a:r>
              <a:rPr lang="en-US" dirty="0"/>
              <a:t>" </a:t>
            </a:r>
            <a:r>
              <a:rPr lang="en-US" dirty="0" smtClean="0"/>
              <a:t>(John 13:</a:t>
            </a:r>
            <a:r>
              <a:rPr lang="en-US" dirty="0"/>
              <a:t>1</a:t>
            </a:r>
            <a:r>
              <a:rPr lang="en-US" dirty="0" smtClean="0"/>
              <a:t>5-16</a:t>
            </a:r>
            <a:r>
              <a:rPr lang="en-US" dirty="0"/>
              <a:t>). The disciples knew how to wash feet but didn't know true humility. The example of the Master serving the student was to show them true humility.</a:t>
            </a:r>
          </a:p>
          <a:p>
            <a:r>
              <a:rPr lang="en-US" dirty="0"/>
              <a:t>Foot washing was a common act of hospitality, generally performed by a servant for a </a:t>
            </a:r>
            <a:r>
              <a:rPr lang="en-US" dirty="0" smtClean="0"/>
              <a:t>guest. Abraham </a:t>
            </a:r>
            <a:r>
              <a:rPr lang="en-US" dirty="0"/>
              <a:t>offered hospitality and kindness to three </a:t>
            </a:r>
            <a:r>
              <a:rPr lang="en-US" dirty="0" smtClean="0"/>
              <a:t>strangers (Genesis 18:4), </a:t>
            </a:r>
            <a:r>
              <a:rPr lang="en-US" dirty="0"/>
              <a:t>messengers from </a:t>
            </a:r>
            <a:r>
              <a:rPr lang="en-US" dirty="0" smtClean="0"/>
              <a:t>God. </a:t>
            </a:r>
            <a:r>
              <a:rPr lang="en-US" dirty="0"/>
              <a:t>When those messengers came to Lot's house they were offered the same cordial service (Genesis 19:2). Foot washing was a custom of many generations among the Eastern cultures. People who wore sandals and walked on hot dusty roads and paths found it refreshing to have their feet bathed in cool, clean water. </a:t>
            </a:r>
            <a:r>
              <a:rPr lang="en-US" dirty="0" smtClean="0"/>
              <a:t>Foot washing is nothing more than a custom and customs change.</a:t>
            </a:r>
            <a:endParaRPr lang="en-US" dirty="0"/>
          </a:p>
        </p:txBody>
      </p:sp>
    </p:spTree>
    <p:extLst>
      <p:ext uri="{BB962C8B-B14F-4D97-AF65-F5344CB8AC3E}">
        <p14:creationId xmlns:p14="http://schemas.microsoft.com/office/powerpoint/2010/main" val="6730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Baptist</a:t>
            </a:r>
            <a:r>
              <a:rPr lang="en-US" dirty="0"/>
              <a:t> </a:t>
            </a:r>
            <a:r>
              <a:rPr lang="en-US" dirty="0" smtClean="0"/>
              <a:t>– Foot Washing</a:t>
            </a:r>
            <a:endParaRPr lang="en-US" dirty="0"/>
          </a:p>
        </p:txBody>
      </p:sp>
      <p:sp>
        <p:nvSpPr>
          <p:cNvPr id="3" name="Content Placeholder 2"/>
          <p:cNvSpPr>
            <a:spLocks noGrp="1"/>
          </p:cNvSpPr>
          <p:nvPr>
            <p:ph idx="1"/>
          </p:nvPr>
        </p:nvSpPr>
        <p:spPr/>
        <p:txBody>
          <a:bodyPr>
            <a:normAutofit fontScale="92500"/>
          </a:bodyPr>
          <a:lstStyle/>
          <a:p>
            <a:r>
              <a:rPr lang="en-US" dirty="0" smtClean="0"/>
              <a:t>Foot </a:t>
            </a:r>
            <a:r>
              <a:rPr lang="en-US" dirty="0"/>
              <a:t>washing is not an act of worship and service to be included in the church today. The absence of any instruction relative to it as a so-called "church ordinance" shows clearly that God did not intend it to be an act of worship. There is one reference to it in I Timothy 5:10 and there it is included as a domestic duty, not a church obligation.</a:t>
            </a:r>
          </a:p>
          <a:p>
            <a:r>
              <a:rPr lang="en-US" dirty="0"/>
              <a:t>One has no more right to bind washing feet as a religious act than to bind washing hands as a religious act: Mark tells us that the Jews would not eat prior to washing their hands - not for sanitary but religious reasons. Jesus called their worship "vain" because they taught the doctrines of men. </a:t>
            </a:r>
            <a:r>
              <a:rPr lang="en-US" dirty="0" smtClean="0"/>
              <a:t>“</a:t>
            </a:r>
            <a:r>
              <a:rPr lang="en-US" i="1" dirty="0" smtClean="0"/>
              <a:t>All too </a:t>
            </a:r>
            <a:r>
              <a:rPr lang="en-US" i="1" dirty="0"/>
              <a:t>well </a:t>
            </a:r>
            <a:r>
              <a:rPr lang="en-US" i="1" dirty="0" smtClean="0"/>
              <a:t>you </a:t>
            </a:r>
            <a:r>
              <a:rPr lang="en-US" i="1" dirty="0"/>
              <a:t>reject the commandment of God, that </a:t>
            </a:r>
            <a:r>
              <a:rPr lang="en-US" i="1" dirty="0" smtClean="0"/>
              <a:t>you </a:t>
            </a:r>
            <a:r>
              <a:rPr lang="en-US" i="1" dirty="0"/>
              <a:t>may keep your tradition</a:t>
            </a:r>
            <a:r>
              <a:rPr lang="en-US" dirty="0"/>
              <a:t>" (Read Mark </a:t>
            </a:r>
            <a:r>
              <a:rPr lang="en-US" dirty="0" smtClean="0"/>
              <a:t>7:1-9). </a:t>
            </a:r>
            <a:r>
              <a:rPr lang="en-US" dirty="0"/>
              <a:t>The same thing applies to washing feet – when done as an act of religion</a:t>
            </a:r>
            <a:r>
              <a:rPr lang="en-US" dirty="0" smtClean="0"/>
              <a:t>.</a:t>
            </a:r>
            <a:endParaRPr lang="en-US" dirty="0"/>
          </a:p>
        </p:txBody>
      </p:sp>
    </p:spTree>
    <p:extLst>
      <p:ext uri="{BB962C8B-B14F-4D97-AF65-F5344CB8AC3E}">
        <p14:creationId xmlns:p14="http://schemas.microsoft.com/office/powerpoint/2010/main" val="213879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p:txBody>
      </p:sp>
    </p:spTree>
    <p:extLst>
      <p:ext uri="{BB962C8B-B14F-4D97-AF65-F5344CB8AC3E}">
        <p14:creationId xmlns:p14="http://schemas.microsoft.com/office/powerpoint/2010/main" val="112667199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John Wesley (1703-1791) was born at Epworth, Lincolnshire.</a:t>
            </a:r>
          </a:p>
          <a:p>
            <a:r>
              <a:rPr lang="en-US" dirty="0" smtClean="0"/>
              <a:t>15</a:t>
            </a:r>
            <a:r>
              <a:rPr lang="en-US" baseline="30000" dirty="0" smtClean="0"/>
              <a:t>th</a:t>
            </a:r>
            <a:r>
              <a:rPr lang="en-US" dirty="0" smtClean="0"/>
              <a:t> child of an Anglican rector named Samuel Wesley.</a:t>
            </a:r>
          </a:p>
          <a:p>
            <a:r>
              <a:rPr lang="en-US" dirty="0" smtClean="0"/>
              <a:t>Trained at Oxford University.</a:t>
            </a:r>
          </a:p>
          <a:p>
            <a:r>
              <a:rPr lang="en-US" dirty="0" smtClean="0"/>
              <a:t>While there, around 1729, he and his younger brother Charles (1707-1788) began methodically meeting with a group at a stated time for “prayer and religious exercises.”</a:t>
            </a:r>
          </a:p>
          <a:p>
            <a:r>
              <a:rPr lang="en-US" dirty="0" smtClean="0"/>
              <a:t>Because they were so methodical – meet precisely at the same time and systematically engaging in a strict regiment of prayer, fasting, Bible reading, and ministry – they soon acquired the name “Methodist.”</a:t>
            </a:r>
          </a:p>
          <a:p>
            <a:r>
              <a:rPr lang="en-US" dirty="0" smtClean="0"/>
              <a:t>John and Charles would soon cause a spiritual revolution – John by preaching evangelistic sermons and Charles by writing hymns.</a:t>
            </a:r>
          </a:p>
          <a:p>
            <a:r>
              <a:rPr lang="en-US" dirty="0" smtClean="0"/>
              <a:t>John was ordained as a deacon in the Church of England in 1728 and even served at his father’s church for a few years before his father passed away.</a:t>
            </a:r>
          </a:p>
        </p:txBody>
      </p:sp>
    </p:spTree>
    <p:extLst>
      <p:ext uri="{BB962C8B-B14F-4D97-AF65-F5344CB8AC3E}">
        <p14:creationId xmlns:p14="http://schemas.microsoft.com/office/powerpoint/2010/main" val="82843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a:t>
            </a:r>
            <a:endParaRPr lang="en-US" dirty="0"/>
          </a:p>
        </p:txBody>
      </p:sp>
      <p:sp>
        <p:nvSpPr>
          <p:cNvPr id="3" name="Content Placeholder 2"/>
          <p:cNvSpPr>
            <a:spLocks noGrp="1"/>
          </p:cNvSpPr>
          <p:nvPr>
            <p:ph idx="1"/>
          </p:nvPr>
        </p:nvSpPr>
        <p:spPr/>
        <p:txBody>
          <a:bodyPr>
            <a:normAutofit fontScale="92500" lnSpcReduction="20000"/>
          </a:bodyPr>
          <a:lstStyle/>
          <a:p>
            <a:r>
              <a:rPr lang="en-US" dirty="0"/>
              <a:t>Following this, he returned to Oxford and was ordained as a priest in 1735.</a:t>
            </a:r>
          </a:p>
          <a:p>
            <a:r>
              <a:rPr lang="en-US" dirty="0" smtClean="0"/>
              <a:t>Later that year, John and Charles visited America as missionaries.</a:t>
            </a:r>
          </a:p>
          <a:p>
            <a:r>
              <a:rPr lang="en-US" dirty="0" smtClean="0"/>
              <a:t>While on a ship to Savannah (a port in the colony of Georgia), he met some Moravian Christians whose simple piety and morality greatly impressed him.</a:t>
            </a:r>
          </a:p>
          <a:p>
            <a:r>
              <a:rPr lang="en-US" dirty="0" smtClean="0"/>
              <a:t>He continued his association with them in Georgia, and upon his return to England in 1738, he again sought them out.</a:t>
            </a:r>
          </a:p>
          <a:p>
            <a:r>
              <a:rPr lang="en-US" dirty="0" smtClean="0"/>
              <a:t>On May 24 of that same year, John attended a Moravian service on </a:t>
            </a:r>
            <a:r>
              <a:rPr lang="en-US" dirty="0" err="1" smtClean="0"/>
              <a:t>Aldersgate</a:t>
            </a:r>
            <a:r>
              <a:rPr lang="en-US" dirty="0" smtClean="0"/>
              <a:t> Street in London.</a:t>
            </a:r>
          </a:p>
          <a:p>
            <a:r>
              <a:rPr lang="en-US" dirty="0" smtClean="0"/>
              <a:t>During the meeting, he experienced a religious awakening that would change the course of his life.</a:t>
            </a:r>
          </a:p>
          <a:p>
            <a:r>
              <a:rPr lang="en-US" dirty="0" smtClean="0"/>
              <a:t>He came to understand the revolutionary concept of justification by faith alone and became convinced that salvation was possible for every person who exercised faith in Jesus.</a:t>
            </a:r>
          </a:p>
        </p:txBody>
      </p:sp>
    </p:spTree>
    <p:extLst>
      <p:ext uri="{BB962C8B-B14F-4D97-AF65-F5344CB8AC3E}">
        <p14:creationId xmlns:p14="http://schemas.microsoft.com/office/powerpoint/2010/main" val="82843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a:t>
            </a:r>
            <a:endParaRPr lang="en-US" dirty="0"/>
          </a:p>
        </p:txBody>
      </p:sp>
      <p:sp>
        <p:nvSpPr>
          <p:cNvPr id="3" name="Content Placeholder 2"/>
          <p:cNvSpPr>
            <a:spLocks noGrp="1"/>
          </p:cNvSpPr>
          <p:nvPr>
            <p:ph idx="1"/>
          </p:nvPr>
        </p:nvSpPr>
        <p:spPr/>
        <p:txBody>
          <a:bodyPr>
            <a:normAutofit lnSpcReduction="10000"/>
          </a:bodyPr>
          <a:lstStyle/>
          <a:p>
            <a:r>
              <a:rPr lang="en-US" sz="2200" dirty="0"/>
              <a:t>He recalls his response after a person at the meeting read from Martin Luther’s Preface to the Epistle to the Romans: </a:t>
            </a:r>
          </a:p>
          <a:p>
            <a:pPr marL="822960" lvl="3" indent="0">
              <a:buNone/>
            </a:pPr>
            <a:endParaRPr lang="en-US" sz="1000" dirty="0" smtClean="0"/>
          </a:p>
          <a:p>
            <a:pPr marL="822960" lvl="3" indent="0">
              <a:buNone/>
            </a:pPr>
            <a:r>
              <a:rPr lang="en-US" sz="2200" dirty="0" smtClean="0"/>
              <a:t>“About a quarter before nine, while he was describing the change which God works in the heart through faith in Christ, I felt my heart strangely warmed.  I felt I did trust in Christ; Christ alone, for salvation; and an assurance was given me, that he had taken away my sins, even mine, and saved me from the law of sin and death.”</a:t>
            </a:r>
          </a:p>
          <a:p>
            <a:pPr marL="822960" lvl="3" indent="0">
              <a:buNone/>
            </a:pPr>
            <a:endParaRPr lang="en-US" sz="1000" dirty="0"/>
          </a:p>
          <a:p>
            <a:r>
              <a:rPr lang="en-US" sz="2200" dirty="0" smtClean="0"/>
              <a:t>He soon sought the revitalization of church life in England.</a:t>
            </a:r>
          </a:p>
          <a:p>
            <a:r>
              <a:rPr lang="en-US" sz="2200" dirty="0" smtClean="0"/>
              <a:t>Because of his unorthodox methods he was not welcomed in Anglican pulpits.</a:t>
            </a:r>
          </a:p>
          <a:p>
            <a:r>
              <a:rPr lang="en-US" sz="2200" dirty="0" smtClean="0"/>
              <a:t>After some encouragement from evangelist George Whitefield, he decided to preach in the open air. </a:t>
            </a:r>
            <a:endParaRPr lang="en-US" sz="2200" dirty="0"/>
          </a:p>
        </p:txBody>
      </p:sp>
    </p:spTree>
    <p:extLst>
      <p:ext uri="{BB962C8B-B14F-4D97-AF65-F5344CB8AC3E}">
        <p14:creationId xmlns:p14="http://schemas.microsoft.com/office/powerpoint/2010/main" val="82843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a:t>
            </a:r>
            <a:r>
              <a:rPr lang="en-US" dirty="0" smtClean="0"/>
              <a:t>Catholicism 101</a:t>
            </a:r>
            <a:endParaRPr lang="en-US" dirty="0"/>
          </a:p>
        </p:txBody>
      </p:sp>
      <p:sp>
        <p:nvSpPr>
          <p:cNvPr id="3" name="Content Placeholder 2"/>
          <p:cNvSpPr>
            <a:spLocks noGrp="1"/>
          </p:cNvSpPr>
          <p:nvPr>
            <p:ph idx="1"/>
          </p:nvPr>
        </p:nvSpPr>
        <p:spPr/>
        <p:txBody>
          <a:bodyPr>
            <a:normAutofit/>
          </a:bodyPr>
          <a:lstStyle/>
          <a:p>
            <a:r>
              <a:rPr lang="en-US" dirty="0" smtClean="0"/>
              <a:t>The pope has “full, supreme and universal power over the whole Church.”</a:t>
            </a:r>
          </a:p>
          <a:p>
            <a:r>
              <a:rPr lang="en-US" dirty="0" smtClean="0"/>
              <a:t>The pope teaches in unity with church councils.</a:t>
            </a:r>
          </a:p>
          <a:p>
            <a:r>
              <a:rPr lang="en-US" dirty="0" smtClean="0"/>
              <a:t>The church includes the “separated brethren” who should return to the Mother Church.</a:t>
            </a:r>
          </a:p>
          <a:p>
            <a:r>
              <a:rPr lang="en-US" dirty="0" smtClean="0"/>
              <a:t>Salvation is not by works.</a:t>
            </a:r>
          </a:p>
          <a:p>
            <a:r>
              <a:rPr lang="en-US" dirty="0" smtClean="0"/>
              <a:t>Baptism (in fact or intent) is necessary for salvation.</a:t>
            </a:r>
          </a:p>
          <a:p>
            <a:r>
              <a:rPr lang="en-US" dirty="0" smtClean="0"/>
              <a:t>Infant baptism brings one into the body of Christ.</a:t>
            </a:r>
          </a:p>
          <a:p>
            <a:r>
              <a:rPr lang="en-US" dirty="0" smtClean="0"/>
              <a:t>Transubstantiation is the true view of the Eucharist.</a:t>
            </a:r>
          </a:p>
          <a:p>
            <a:r>
              <a:rPr lang="en-US" dirty="0" smtClean="0"/>
              <a:t>Penance is necessary for salvation.</a:t>
            </a:r>
          </a:p>
          <a:p>
            <a:r>
              <a:rPr lang="en-US" dirty="0" smtClean="0"/>
              <a:t>The priesthood is for males only.</a:t>
            </a:r>
          </a:p>
        </p:txBody>
      </p:sp>
    </p:spTree>
    <p:extLst>
      <p:ext uri="{BB962C8B-B14F-4D97-AF65-F5344CB8AC3E}">
        <p14:creationId xmlns:p14="http://schemas.microsoft.com/office/powerpoint/2010/main" val="354469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a:t>
            </a:r>
            <a:endParaRPr lang="en-US" dirty="0"/>
          </a:p>
        </p:txBody>
      </p:sp>
      <p:sp>
        <p:nvSpPr>
          <p:cNvPr id="3" name="Content Placeholder 2"/>
          <p:cNvSpPr>
            <a:spLocks noGrp="1"/>
          </p:cNvSpPr>
          <p:nvPr>
            <p:ph idx="1"/>
          </p:nvPr>
        </p:nvSpPr>
        <p:spPr/>
        <p:txBody>
          <a:bodyPr>
            <a:normAutofit lnSpcReduction="10000"/>
          </a:bodyPr>
          <a:lstStyle/>
          <a:p>
            <a:r>
              <a:rPr lang="en-US" sz="2200" dirty="0" smtClean="0"/>
              <a:t>He preached in open fields, street corners and town squares and to the poor and downtrodden and often to large crowds.</a:t>
            </a:r>
          </a:p>
          <a:p>
            <a:r>
              <a:rPr lang="en-US" sz="2200" dirty="0" smtClean="0"/>
              <a:t>He preached on repentance, regeneration, and justification by faith.</a:t>
            </a:r>
          </a:p>
          <a:p>
            <a:r>
              <a:rPr lang="en-US" sz="2200" dirty="0" smtClean="0"/>
              <a:t>He preached on sanctification and the need for holiness.</a:t>
            </a:r>
          </a:p>
          <a:p>
            <a:r>
              <a:rPr lang="en-US" sz="2200" dirty="0" smtClean="0"/>
              <a:t>He wrote books and sold them cheaply so the poor could afford them.</a:t>
            </a:r>
          </a:p>
          <a:p>
            <a:r>
              <a:rPr lang="en-US" sz="2200" dirty="0" smtClean="0"/>
              <a:t>Wesley’s converts organized not into distinct churches but into “societies” that generally met in private homes.</a:t>
            </a:r>
          </a:p>
          <a:p>
            <a:r>
              <a:rPr lang="en-US" sz="2200" dirty="0" smtClean="0"/>
              <a:t>In these small societies, members supported each other and were accountable to each other.</a:t>
            </a:r>
          </a:p>
          <a:p>
            <a:r>
              <a:rPr lang="en-US" sz="2200" dirty="0" smtClean="0"/>
              <a:t>Members were honest in sharing their weaknesses and failings, and they encouraged one another to stay true to the faith.  The prayed for each other and sang hymns.</a:t>
            </a:r>
            <a:endParaRPr lang="en-US" sz="2200" dirty="0"/>
          </a:p>
        </p:txBody>
      </p:sp>
    </p:spTree>
    <p:extLst>
      <p:ext uri="{BB962C8B-B14F-4D97-AF65-F5344CB8AC3E}">
        <p14:creationId xmlns:p14="http://schemas.microsoft.com/office/powerpoint/2010/main" val="82843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a:t>
            </a:r>
            <a:endParaRPr lang="en-US" dirty="0"/>
          </a:p>
        </p:txBody>
      </p:sp>
      <p:sp>
        <p:nvSpPr>
          <p:cNvPr id="3" name="Content Placeholder 2"/>
          <p:cNvSpPr>
            <a:spLocks noGrp="1"/>
          </p:cNvSpPr>
          <p:nvPr>
            <p:ph idx="1"/>
          </p:nvPr>
        </p:nvSpPr>
        <p:spPr/>
        <p:txBody>
          <a:bodyPr>
            <a:normAutofit/>
          </a:bodyPr>
          <a:lstStyle/>
          <a:p>
            <a:r>
              <a:rPr lang="en-US" sz="2200" dirty="0" smtClean="0"/>
              <a:t>In the latter half of the 18</a:t>
            </a:r>
            <a:r>
              <a:rPr lang="en-US" sz="2200" baseline="30000" dirty="0" smtClean="0"/>
              <a:t>th</a:t>
            </a:r>
            <a:r>
              <a:rPr lang="en-US" sz="2200" dirty="0" smtClean="0"/>
              <a:t> century, early Methodist societies began to take root in the American colonies.</a:t>
            </a:r>
          </a:p>
          <a:p>
            <a:r>
              <a:rPr lang="en-US" sz="2200" dirty="0" smtClean="0"/>
              <a:t>In 1766, minister Philip </a:t>
            </a:r>
            <a:r>
              <a:rPr lang="en-US" sz="2200" dirty="0" err="1" smtClean="0"/>
              <a:t>Embury</a:t>
            </a:r>
            <a:r>
              <a:rPr lang="en-US" sz="2200" dirty="0" smtClean="0"/>
              <a:t> organized a “Connection” of Methodist societies in New York – the first organized Methodist group in America.</a:t>
            </a:r>
          </a:p>
          <a:p>
            <a:r>
              <a:rPr lang="en-US" sz="2200" dirty="0" smtClean="0"/>
              <a:t>Societies quickly formed in other states, including Philadelphia and Maryland.</a:t>
            </a:r>
          </a:p>
          <a:p>
            <a:r>
              <a:rPr lang="en-US" sz="2200" dirty="0" smtClean="0"/>
              <a:t>In 1769, Wesley sent his first missionaries to America, the greatest being Francis Asbury (1745-1816), who was instrumental in establishing the American Methodist Church.</a:t>
            </a:r>
          </a:p>
          <a:p>
            <a:r>
              <a:rPr lang="en-US" sz="2200" dirty="0" smtClean="0"/>
              <a:t>In 1773, the first annual Methodist conference was held in Philadelphia.</a:t>
            </a:r>
          </a:p>
        </p:txBody>
      </p:sp>
    </p:spTree>
    <p:extLst>
      <p:ext uri="{BB962C8B-B14F-4D97-AF65-F5344CB8AC3E}">
        <p14:creationId xmlns:p14="http://schemas.microsoft.com/office/powerpoint/2010/main" val="82843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a:t>
            </a:r>
            <a:endParaRPr lang="en-US" dirty="0"/>
          </a:p>
        </p:txBody>
      </p:sp>
      <p:sp>
        <p:nvSpPr>
          <p:cNvPr id="3" name="Content Placeholder 2"/>
          <p:cNvSpPr>
            <a:spLocks noGrp="1"/>
          </p:cNvSpPr>
          <p:nvPr>
            <p:ph idx="1"/>
          </p:nvPr>
        </p:nvSpPr>
        <p:spPr/>
        <p:txBody>
          <a:bodyPr>
            <a:normAutofit lnSpcReduction="10000"/>
          </a:bodyPr>
          <a:lstStyle/>
          <a:p>
            <a:r>
              <a:rPr lang="en-US" sz="2200" dirty="0"/>
              <a:t>At a conference </a:t>
            </a:r>
            <a:r>
              <a:rPr lang="en-US" sz="2200" dirty="0" smtClean="0"/>
              <a:t>in Baltimore</a:t>
            </a:r>
            <a:r>
              <a:rPr lang="en-US" sz="2200" dirty="0"/>
              <a:t>, Maryland, in 1784, the Methodist Episcopal Church was formerly organized as a body separate from the English Methodist structure.</a:t>
            </a:r>
          </a:p>
          <a:p>
            <a:r>
              <a:rPr lang="en-US" sz="2200" dirty="0" smtClean="0"/>
              <a:t>Ashbury and an associate, Thomas Coke (1747-1814), became bishops in authority over the new church.</a:t>
            </a:r>
          </a:p>
          <a:p>
            <a:r>
              <a:rPr lang="en-US" sz="2200" dirty="0" smtClean="0"/>
              <a:t>Wesley then sent to the new church his 25 Articles of Religion, adapted from the 39 Articles of the Church of England.</a:t>
            </a:r>
          </a:p>
          <a:p>
            <a:r>
              <a:rPr lang="en-US" sz="2200" dirty="0" smtClean="0"/>
              <a:t>This documentation served as the statement of faith for the church.</a:t>
            </a:r>
          </a:p>
          <a:p>
            <a:r>
              <a:rPr lang="en-US" sz="2200" dirty="0" smtClean="0"/>
              <a:t>Under Ashbury’s capable leadership and the ministry of circuit riders, Methodism expanded across America.</a:t>
            </a:r>
          </a:p>
          <a:p>
            <a:r>
              <a:rPr lang="en-US" sz="2200" dirty="0" smtClean="0"/>
              <a:t>Circuit riders traveled from one location to another across the American frontier preaching distinctively Methodist sermons with an emphasis on the need for conversion and regeneration.</a:t>
            </a:r>
            <a:endParaRPr lang="en-US" sz="2200" dirty="0"/>
          </a:p>
        </p:txBody>
      </p:sp>
    </p:spTree>
    <p:extLst>
      <p:ext uri="{BB962C8B-B14F-4D97-AF65-F5344CB8AC3E}">
        <p14:creationId xmlns:p14="http://schemas.microsoft.com/office/powerpoint/2010/main" val="82843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a:t>
            </a:r>
            <a:endParaRPr lang="en-US" dirty="0"/>
          </a:p>
        </p:txBody>
      </p:sp>
      <p:sp>
        <p:nvSpPr>
          <p:cNvPr id="3" name="Content Placeholder 2"/>
          <p:cNvSpPr>
            <a:spLocks noGrp="1"/>
          </p:cNvSpPr>
          <p:nvPr>
            <p:ph idx="1"/>
          </p:nvPr>
        </p:nvSpPr>
        <p:spPr/>
        <p:txBody>
          <a:bodyPr>
            <a:normAutofit lnSpcReduction="10000"/>
          </a:bodyPr>
          <a:lstStyle/>
          <a:p>
            <a:r>
              <a:rPr lang="en-US" sz="2200" dirty="0" smtClean="0"/>
              <a:t>Camp revival meetings happened everywhere often with over a thousand people in attendance.</a:t>
            </a:r>
          </a:p>
          <a:p>
            <a:r>
              <a:rPr lang="en-US" sz="2200" dirty="0" smtClean="0"/>
              <a:t>The Methodist emphasis on personal religious experience and practical ethics attracted large numbers of people and by the mid-1800s, there were about 1.3 million Methodist in the US.</a:t>
            </a:r>
          </a:p>
          <a:p>
            <a:r>
              <a:rPr lang="en-US" sz="2200" dirty="0" smtClean="0"/>
              <a:t>After Wesley died in 1791, his followers eventually divided into a number of separate church bodies.</a:t>
            </a:r>
          </a:p>
          <a:p>
            <a:r>
              <a:rPr lang="en-US" sz="2200" dirty="0" smtClean="0"/>
              <a:t>During the 19</a:t>
            </a:r>
            <a:r>
              <a:rPr lang="en-US" sz="2200" baseline="30000" dirty="0" smtClean="0"/>
              <a:t>th</a:t>
            </a:r>
            <a:r>
              <a:rPr lang="en-US" sz="2200" dirty="0" smtClean="0"/>
              <a:t> century, various Methodist denominations emerged in Britain and the US, each holding to its own version of the Wesleyan tradition.</a:t>
            </a:r>
          </a:p>
          <a:p>
            <a:r>
              <a:rPr lang="en-US" sz="2200" dirty="0" smtClean="0"/>
              <a:t>Methodists follow Wesley’s lead in rejecting Calvinist emphasis on predestination and instead opt for </a:t>
            </a:r>
            <a:r>
              <a:rPr lang="en-US" sz="2200" dirty="0" err="1" smtClean="0"/>
              <a:t>Arminianism</a:t>
            </a:r>
            <a:r>
              <a:rPr lang="en-US" sz="2200" dirty="0" smtClean="0"/>
              <a:t>, which emphasizes human free will and the belief that the death of Christ provided an atonement for all human beings.</a:t>
            </a:r>
            <a:endParaRPr lang="en-US" sz="2200" dirty="0"/>
          </a:p>
        </p:txBody>
      </p:sp>
    </p:spTree>
    <p:extLst>
      <p:ext uri="{BB962C8B-B14F-4D97-AF65-F5344CB8AC3E}">
        <p14:creationId xmlns:p14="http://schemas.microsoft.com/office/powerpoint/2010/main" val="82843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a:t>
            </a:r>
            <a:endParaRPr lang="en-US" dirty="0"/>
          </a:p>
        </p:txBody>
      </p:sp>
      <p:sp>
        <p:nvSpPr>
          <p:cNvPr id="3" name="Content Placeholder 2"/>
          <p:cNvSpPr>
            <a:spLocks noGrp="1"/>
          </p:cNvSpPr>
          <p:nvPr>
            <p:ph idx="1"/>
          </p:nvPr>
        </p:nvSpPr>
        <p:spPr/>
        <p:txBody>
          <a:bodyPr>
            <a:normAutofit lnSpcReduction="10000"/>
          </a:bodyPr>
          <a:lstStyle/>
          <a:p>
            <a:r>
              <a:rPr lang="en-US" sz="2200" dirty="0" smtClean="0"/>
              <a:t>Methodist also advocate belief in God’s “prevenient grace.”  This is the idea that God reaches out to every person, providing each person with prevenient (anticipatory) grace, offering him or her salvation through faith in Jesus Christ.</a:t>
            </a:r>
          </a:p>
          <a:p>
            <a:r>
              <a:rPr lang="en-US" sz="2200" dirty="0" smtClean="0"/>
              <a:t>Those who use their free wills as empowered by God’s grace to positively respond by faith in Jesus become justified (acquitted of the guilt of sin and declared righteous by God).</a:t>
            </a:r>
          </a:p>
          <a:p>
            <a:r>
              <a:rPr lang="en-US" sz="2200" dirty="0" smtClean="0"/>
              <a:t>Regarding other issues, Most Methodist bodies tend to have varying beliefs and pay more attention to quality of life than defending specific doctrines.</a:t>
            </a:r>
          </a:p>
          <a:p>
            <a:r>
              <a:rPr lang="en-US" sz="2200" dirty="0" smtClean="0"/>
              <a:t>Many subscribe to some form of Wesley’s doctrine of perfectionism – the idea that believers can be enabled by the Holy Spirit to say no to sin and become perfect in love in this present life if they completely surrender to God.</a:t>
            </a:r>
            <a:endParaRPr lang="en-US" sz="2200" dirty="0"/>
          </a:p>
        </p:txBody>
      </p:sp>
    </p:spTree>
    <p:extLst>
      <p:ext uri="{BB962C8B-B14F-4D97-AF65-F5344CB8AC3E}">
        <p14:creationId xmlns:p14="http://schemas.microsoft.com/office/powerpoint/2010/main" val="82843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a:t>
            </a:r>
            <a:endParaRPr lang="en-US" dirty="0"/>
          </a:p>
        </p:txBody>
      </p:sp>
      <p:sp>
        <p:nvSpPr>
          <p:cNvPr id="3" name="Content Placeholder 2"/>
          <p:cNvSpPr>
            <a:spLocks noGrp="1"/>
          </p:cNvSpPr>
          <p:nvPr>
            <p:ph idx="1"/>
          </p:nvPr>
        </p:nvSpPr>
        <p:spPr/>
        <p:txBody>
          <a:bodyPr>
            <a:normAutofit/>
          </a:bodyPr>
          <a:lstStyle/>
          <a:p>
            <a:r>
              <a:rPr lang="en-US" sz="2200" dirty="0" smtClean="0"/>
              <a:t>Three major doctrinal statements define Methodist belief:</a:t>
            </a:r>
          </a:p>
          <a:p>
            <a:pPr marL="731520" lvl="1" indent="-457200">
              <a:buFont typeface="+mj-lt"/>
              <a:buAutoNum type="arabicPeriod"/>
            </a:pPr>
            <a:r>
              <a:rPr lang="en-US" sz="2200" dirty="0" smtClean="0"/>
              <a:t>The Apostle’s Creed, which is often recited during church services.</a:t>
            </a:r>
          </a:p>
          <a:p>
            <a:pPr marL="731520" lvl="1" indent="-457200">
              <a:buFont typeface="+mj-lt"/>
              <a:buAutoNum type="arabicPeriod"/>
            </a:pPr>
            <a:r>
              <a:rPr lang="en-US" sz="2200" dirty="0" smtClean="0"/>
              <a:t>The 25 Articles of Religion, which is John Wesley’s revision of the 39 Articles of the Church of England.</a:t>
            </a:r>
          </a:p>
          <a:p>
            <a:pPr marL="731520" lvl="1" indent="-457200">
              <a:buFont typeface="+mj-lt"/>
              <a:buAutoNum type="arabicPeriod"/>
            </a:pPr>
            <a:r>
              <a:rPr lang="en-US" sz="2200" dirty="0" smtClean="0"/>
              <a:t>The Doctrines and Discipline of the Methodist Church, which is reissued every four years.</a:t>
            </a:r>
            <a:endParaRPr lang="en-US" sz="2200" dirty="0"/>
          </a:p>
        </p:txBody>
      </p:sp>
    </p:spTree>
    <p:extLst>
      <p:ext uri="{BB962C8B-B14F-4D97-AF65-F5344CB8AC3E}">
        <p14:creationId xmlns:p14="http://schemas.microsoft.com/office/powerpoint/2010/main" val="82843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 – Beliefs (Highlights)</a:t>
            </a:r>
            <a:endParaRPr lang="en-US" dirty="0"/>
          </a:p>
        </p:txBody>
      </p:sp>
      <p:sp>
        <p:nvSpPr>
          <p:cNvPr id="3" name="Content Placeholder 2"/>
          <p:cNvSpPr>
            <a:spLocks noGrp="1"/>
          </p:cNvSpPr>
          <p:nvPr>
            <p:ph idx="1"/>
          </p:nvPr>
        </p:nvSpPr>
        <p:spPr/>
        <p:txBody>
          <a:bodyPr>
            <a:normAutofit/>
          </a:bodyPr>
          <a:lstStyle/>
          <a:p>
            <a:r>
              <a:rPr lang="en-US" sz="2200" dirty="0" smtClean="0"/>
              <a:t>Baptism – adult and infant baptism; choice of sprinkling, pouring or immersion.</a:t>
            </a:r>
          </a:p>
          <a:p>
            <a:r>
              <a:rPr lang="en-US" sz="2200" dirty="0" smtClean="0"/>
              <a:t>No member of the Methodist Church may preach without a license (Discipline, Article 302, p. 91).</a:t>
            </a:r>
          </a:p>
          <a:p>
            <a:r>
              <a:rPr lang="en-US" sz="2200" dirty="0" smtClean="0"/>
              <a:t>Women may engage in the ministry of preaching except as travelling evangelists (Discipline, Article 313, p. 94). </a:t>
            </a:r>
          </a:p>
          <a:p>
            <a:r>
              <a:rPr lang="en-US" sz="2200" dirty="0" smtClean="0"/>
              <a:t>Elders and deacons are selected by the election of the annual conference (Discipline, Article 392, p. 115).</a:t>
            </a:r>
          </a:p>
          <a:p>
            <a:r>
              <a:rPr lang="en-US" sz="2200" dirty="0" smtClean="0"/>
              <a:t>It is not necessary to partake of the Lord’s Supper weekly; quarterly is practice of Methodists.</a:t>
            </a:r>
          </a:p>
          <a:p>
            <a:r>
              <a:rPr lang="en-US" sz="2200" dirty="0" smtClean="0"/>
              <a:t>The church is composed of many branches (denominations) and the Methodist church is one branch (Preamble to the Constitution).</a:t>
            </a:r>
            <a:endParaRPr lang="en-US" sz="2200" dirty="0"/>
          </a:p>
        </p:txBody>
      </p:sp>
    </p:spTree>
    <p:extLst>
      <p:ext uri="{BB962C8B-B14F-4D97-AF65-F5344CB8AC3E}">
        <p14:creationId xmlns:p14="http://schemas.microsoft.com/office/powerpoint/2010/main" val="215810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smtClean="0"/>
              <a:t>Methodist – Apostles Creed</a:t>
            </a:r>
            <a:endParaRPr lang="en-US" dirty="0"/>
          </a:p>
        </p:txBody>
      </p:sp>
      <p:sp>
        <p:nvSpPr>
          <p:cNvPr id="3" name="Content Placeholder 2"/>
          <p:cNvSpPr>
            <a:spLocks noGrp="1"/>
          </p:cNvSpPr>
          <p:nvPr>
            <p:ph idx="1"/>
          </p:nvPr>
        </p:nvSpPr>
        <p:spPr>
          <a:xfrm>
            <a:off x="2057400" y="1066800"/>
            <a:ext cx="6629400" cy="5638800"/>
          </a:xfrm>
        </p:spPr>
        <p:txBody>
          <a:bodyPr>
            <a:noAutofit/>
          </a:bodyPr>
          <a:lstStyle/>
          <a:p>
            <a:pPr marL="0" indent="0">
              <a:buNone/>
            </a:pPr>
            <a:r>
              <a:rPr lang="en-US" sz="1800" dirty="0" smtClean="0"/>
              <a:t>I believe in God the Father Almighty,</a:t>
            </a:r>
          </a:p>
          <a:p>
            <a:pPr marL="0" indent="0">
              <a:buNone/>
            </a:pPr>
            <a:r>
              <a:rPr lang="en-US" sz="1800" dirty="0" smtClean="0"/>
              <a:t>maker </a:t>
            </a:r>
            <a:r>
              <a:rPr lang="en-US" sz="1800" dirty="0"/>
              <a:t>of heaven and </a:t>
            </a:r>
            <a:r>
              <a:rPr lang="en-US" sz="1800" dirty="0" smtClean="0"/>
              <a:t>earth;</a:t>
            </a:r>
          </a:p>
          <a:p>
            <a:pPr marL="0" indent="0">
              <a:buNone/>
            </a:pPr>
            <a:r>
              <a:rPr lang="en-US" sz="1800" dirty="0" smtClean="0"/>
              <a:t>And </a:t>
            </a:r>
            <a:r>
              <a:rPr lang="en-US" sz="1800" dirty="0"/>
              <a:t>in Jesus Christ his only Son our Lord</a:t>
            </a:r>
            <a:r>
              <a:rPr lang="en-US" sz="1800" dirty="0" smtClean="0"/>
              <a:t>:</a:t>
            </a:r>
          </a:p>
          <a:p>
            <a:pPr marL="0" indent="0">
              <a:buNone/>
            </a:pPr>
            <a:r>
              <a:rPr lang="en-US" sz="1800" dirty="0" smtClean="0"/>
              <a:t>who </a:t>
            </a:r>
            <a:r>
              <a:rPr lang="en-US" sz="1800" dirty="0"/>
              <a:t>was conceived by the Holy </a:t>
            </a:r>
            <a:r>
              <a:rPr lang="en-US" sz="1800" dirty="0" smtClean="0"/>
              <a:t>Spirit,</a:t>
            </a:r>
          </a:p>
          <a:p>
            <a:pPr marL="0" indent="0">
              <a:buNone/>
            </a:pPr>
            <a:r>
              <a:rPr lang="en-US" sz="1800" dirty="0" smtClean="0"/>
              <a:t>born </a:t>
            </a:r>
            <a:r>
              <a:rPr lang="en-US" sz="1800" dirty="0"/>
              <a:t>of the Virgin Mary</a:t>
            </a:r>
            <a:r>
              <a:rPr lang="en-US" sz="1800" dirty="0" smtClean="0"/>
              <a:t>,</a:t>
            </a:r>
          </a:p>
          <a:p>
            <a:pPr marL="0" indent="0">
              <a:buNone/>
            </a:pPr>
            <a:r>
              <a:rPr lang="en-US" sz="1800" dirty="0" smtClean="0"/>
              <a:t>suffered </a:t>
            </a:r>
            <a:r>
              <a:rPr lang="en-US" sz="1800" dirty="0"/>
              <a:t>under Pontius Pilate</a:t>
            </a:r>
            <a:r>
              <a:rPr lang="en-US" sz="1800" dirty="0" smtClean="0"/>
              <a:t>,</a:t>
            </a:r>
          </a:p>
          <a:p>
            <a:pPr marL="0" indent="0">
              <a:buNone/>
            </a:pPr>
            <a:r>
              <a:rPr lang="en-US" sz="1800" dirty="0" smtClean="0"/>
              <a:t>was </a:t>
            </a:r>
            <a:r>
              <a:rPr lang="en-US" sz="1800" dirty="0"/>
              <a:t>crucified, dead, and buried</a:t>
            </a:r>
            <a:r>
              <a:rPr lang="en-US" sz="1800" dirty="0" smtClean="0"/>
              <a:t>;</a:t>
            </a:r>
          </a:p>
          <a:p>
            <a:pPr marL="0" indent="0">
              <a:buNone/>
            </a:pPr>
            <a:r>
              <a:rPr lang="en-US" sz="1800" dirty="0" smtClean="0"/>
              <a:t>the </a:t>
            </a:r>
            <a:r>
              <a:rPr lang="en-US" sz="1800" dirty="0"/>
              <a:t>third day he rose from the dead</a:t>
            </a:r>
            <a:r>
              <a:rPr lang="en-US" sz="1800" dirty="0" smtClean="0"/>
              <a:t>;</a:t>
            </a:r>
          </a:p>
          <a:p>
            <a:pPr marL="0" indent="0">
              <a:buNone/>
            </a:pPr>
            <a:r>
              <a:rPr lang="en-US" sz="1800" dirty="0" smtClean="0"/>
              <a:t>he </a:t>
            </a:r>
            <a:r>
              <a:rPr lang="en-US" sz="1800" dirty="0"/>
              <a:t>ascended into heaven</a:t>
            </a:r>
            <a:r>
              <a:rPr lang="en-US" sz="1800" dirty="0" smtClean="0"/>
              <a:t>,</a:t>
            </a:r>
          </a:p>
          <a:p>
            <a:pPr marL="0" indent="0">
              <a:buNone/>
            </a:pPr>
            <a:r>
              <a:rPr lang="en-US" sz="1800" dirty="0" smtClean="0"/>
              <a:t>and </a:t>
            </a:r>
            <a:r>
              <a:rPr lang="en-US" sz="1800" dirty="0" err="1"/>
              <a:t>sitteth</a:t>
            </a:r>
            <a:r>
              <a:rPr lang="en-US" sz="1800" dirty="0"/>
              <a:t> at the right hand of God the Father Almighty</a:t>
            </a:r>
            <a:r>
              <a:rPr lang="en-US" sz="1800" dirty="0" smtClean="0"/>
              <a:t>;</a:t>
            </a:r>
          </a:p>
          <a:p>
            <a:pPr marL="0" indent="0">
              <a:buNone/>
            </a:pPr>
            <a:r>
              <a:rPr lang="en-US" sz="1800" dirty="0" smtClean="0"/>
              <a:t>from </a:t>
            </a:r>
            <a:r>
              <a:rPr lang="en-US" sz="1800" dirty="0"/>
              <a:t>thence he shall come to judge the quick and the dead</a:t>
            </a:r>
            <a:r>
              <a:rPr lang="en-US" sz="1800" dirty="0" smtClean="0"/>
              <a:t>.</a:t>
            </a:r>
          </a:p>
          <a:p>
            <a:pPr marL="0" indent="0">
              <a:buNone/>
            </a:pPr>
            <a:r>
              <a:rPr lang="en-US" sz="1800" dirty="0" smtClean="0"/>
              <a:t>I </a:t>
            </a:r>
            <a:r>
              <a:rPr lang="en-US" sz="1800" dirty="0"/>
              <a:t>believe in the Holy Spirit</a:t>
            </a:r>
            <a:r>
              <a:rPr lang="en-US" sz="1800" dirty="0" smtClean="0"/>
              <a:t>,</a:t>
            </a:r>
          </a:p>
          <a:p>
            <a:pPr marL="0" indent="0">
              <a:buNone/>
            </a:pPr>
            <a:r>
              <a:rPr lang="en-US" sz="1800" dirty="0" smtClean="0"/>
              <a:t>the </a:t>
            </a:r>
            <a:r>
              <a:rPr lang="en-US" sz="1800" dirty="0"/>
              <a:t>holy catholic church</a:t>
            </a:r>
            <a:r>
              <a:rPr lang="en-US" sz="1800" dirty="0" smtClean="0"/>
              <a:t>,</a:t>
            </a:r>
          </a:p>
          <a:p>
            <a:pPr marL="0" indent="0">
              <a:buNone/>
            </a:pPr>
            <a:r>
              <a:rPr lang="en-US" sz="1800" dirty="0" smtClean="0"/>
              <a:t>the </a:t>
            </a:r>
            <a:r>
              <a:rPr lang="en-US" sz="1800" dirty="0"/>
              <a:t>communion of saints</a:t>
            </a:r>
            <a:r>
              <a:rPr lang="en-US" sz="1800" dirty="0" smtClean="0"/>
              <a:t>,</a:t>
            </a:r>
          </a:p>
          <a:p>
            <a:pPr marL="0" indent="0">
              <a:buNone/>
            </a:pPr>
            <a:r>
              <a:rPr lang="en-US" sz="1800" dirty="0" smtClean="0"/>
              <a:t>the </a:t>
            </a:r>
            <a:r>
              <a:rPr lang="en-US" sz="1800" dirty="0"/>
              <a:t>forgiveness of sins</a:t>
            </a:r>
            <a:r>
              <a:rPr lang="en-US" sz="1800" dirty="0" smtClean="0"/>
              <a:t>,</a:t>
            </a:r>
          </a:p>
          <a:p>
            <a:pPr marL="0" indent="0">
              <a:buNone/>
            </a:pPr>
            <a:r>
              <a:rPr lang="en-US" sz="1800" dirty="0" smtClean="0"/>
              <a:t>the </a:t>
            </a:r>
            <a:r>
              <a:rPr lang="en-US" sz="1800" dirty="0"/>
              <a:t>resurrection of the body</a:t>
            </a:r>
            <a:r>
              <a:rPr lang="en-US" sz="1800" dirty="0" smtClean="0"/>
              <a:t>,</a:t>
            </a:r>
          </a:p>
          <a:p>
            <a:pPr marL="0" indent="0">
              <a:buNone/>
            </a:pPr>
            <a:r>
              <a:rPr lang="en-US" sz="1800" dirty="0" smtClean="0"/>
              <a:t>and </a:t>
            </a:r>
            <a:r>
              <a:rPr lang="en-US" sz="1800" dirty="0"/>
              <a:t>the life everlasting. Amen.</a:t>
            </a:r>
          </a:p>
        </p:txBody>
      </p:sp>
    </p:spTree>
    <p:extLst>
      <p:ext uri="{BB962C8B-B14F-4D97-AF65-F5344CB8AC3E}">
        <p14:creationId xmlns:p14="http://schemas.microsoft.com/office/powerpoint/2010/main" val="190339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 – 25 Articles of Religion</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Article 1—Of Faith in the Holy Trinity</a:t>
            </a:r>
            <a:endParaRPr lang="en-US" sz="2000" dirty="0"/>
          </a:p>
          <a:p>
            <a:pPr marL="0" indent="0">
              <a:buNone/>
            </a:pPr>
            <a:r>
              <a:rPr lang="en-US" sz="2000" dirty="0"/>
              <a:t>There is but one living and true God, everlasting, without body or parts, of infinite power, wisdom, and goodness; the maker and preserver of all things, both visible and invisible. And in unity of this Godhead there are three persons, of one substance, power, and eternity—the Father, the Son, and the Holy Ghost.</a:t>
            </a:r>
          </a:p>
          <a:p>
            <a:pPr marL="0" indent="0">
              <a:buNone/>
            </a:pPr>
            <a:r>
              <a:rPr lang="en-US" sz="2000" b="1" dirty="0"/>
              <a:t>Article 2—Of the Word, or Son of God, Who Was Made Very Man</a:t>
            </a:r>
            <a:endParaRPr lang="en-US" sz="2000" dirty="0"/>
          </a:p>
          <a:p>
            <a:pPr marL="0" indent="0">
              <a:buNone/>
            </a:pPr>
            <a:r>
              <a:rPr lang="en-US" sz="2000" dirty="0"/>
              <a:t>The Son, who is the Word of the Father, the very and eternal God, of one substance with the Father, took man's nature in the womb of the blessed Virgin; so that two whole and perfect natures, that is to say, the Godhead and Manhood, were joined together in one person, never to be divided; whereof is one Christ, very God and very Man, who truly suffered, was crucified, dead, and buried, to reconcile his Father to us, and to be a sacrifice, not only for original guilt, but also for actual sins of men.</a:t>
            </a:r>
          </a:p>
          <a:p>
            <a:pPr marL="0" indent="0">
              <a:buNone/>
            </a:pPr>
            <a:endParaRPr lang="en-US" sz="2200" dirty="0"/>
          </a:p>
        </p:txBody>
      </p:sp>
    </p:spTree>
    <p:extLst>
      <p:ext uri="{BB962C8B-B14F-4D97-AF65-F5344CB8AC3E}">
        <p14:creationId xmlns:p14="http://schemas.microsoft.com/office/powerpoint/2010/main" val="331436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 – 25 Articles of Religion</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Article 3—Of the Resurrection of Christ</a:t>
            </a:r>
            <a:endParaRPr lang="en-US" sz="2000" dirty="0"/>
          </a:p>
          <a:p>
            <a:pPr marL="0" indent="0">
              <a:buNone/>
            </a:pPr>
            <a:r>
              <a:rPr lang="en-US" sz="2000" dirty="0"/>
              <a:t>Christ did truly rise again from the dead, and took again his body, with all things appertaining to the perfection of man's nature, wherewith he ascended into heaven, and there </a:t>
            </a:r>
            <a:r>
              <a:rPr lang="en-US" sz="2000" dirty="0" err="1"/>
              <a:t>sitteth</a:t>
            </a:r>
            <a:r>
              <a:rPr lang="en-US" sz="2000" dirty="0"/>
              <a:t> until he return to judge all men at the last day.</a:t>
            </a:r>
          </a:p>
          <a:p>
            <a:pPr marL="0" indent="0">
              <a:buNone/>
            </a:pPr>
            <a:r>
              <a:rPr lang="en-US" sz="2000" b="1" dirty="0"/>
              <a:t>Article 4—Of the Holy Ghost</a:t>
            </a:r>
            <a:endParaRPr lang="en-US" sz="2000" dirty="0"/>
          </a:p>
          <a:p>
            <a:pPr marL="0" indent="0">
              <a:buNone/>
            </a:pPr>
            <a:r>
              <a:rPr lang="en-US" sz="2000" dirty="0"/>
              <a:t>The Holy Ghost, proceeding from the Father and the Son, is of one substance, majesty, and glory with the Father and the Son, very and eternal God.</a:t>
            </a:r>
            <a:endParaRPr lang="en-US" sz="2200" dirty="0"/>
          </a:p>
        </p:txBody>
      </p:sp>
    </p:spTree>
    <p:extLst>
      <p:ext uri="{BB962C8B-B14F-4D97-AF65-F5344CB8AC3E}">
        <p14:creationId xmlns:p14="http://schemas.microsoft.com/office/powerpoint/2010/main" val="207274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a:t>
            </a:r>
            <a:r>
              <a:rPr lang="en-US" dirty="0" smtClean="0"/>
              <a:t>Catholicism – Part II</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08730988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 – 25 Articles of Religion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000" b="1" dirty="0"/>
              <a:t>Article 5—Of the Sufficiency of the Holy Scriptures for Salvation</a:t>
            </a:r>
            <a:endParaRPr lang="en-US" sz="2000" dirty="0"/>
          </a:p>
          <a:p>
            <a:pPr marL="0" indent="0">
              <a:buNone/>
            </a:pPr>
            <a:r>
              <a:rPr lang="en-US" sz="2000" dirty="0"/>
              <a:t>The Holy Scripture </a:t>
            </a:r>
            <a:r>
              <a:rPr lang="en-US" sz="2000" dirty="0" err="1"/>
              <a:t>containeth</a:t>
            </a:r>
            <a:r>
              <a:rPr lang="en-US" sz="2000" dirty="0"/>
              <a:t> all things necessary to salvation; so that whatsoever is not read therein, nor may be proved thereby, is not to be required of any man that it should be believed as an article of faith, or be thought requisite or necessary to salvation. In the name of the Holy Scripture we do understand those canonical books of the Old and New Testament of whose authority was never any doubt in the church. The names of the canonical books are:</a:t>
            </a:r>
          </a:p>
          <a:p>
            <a:pPr marL="0" indent="0">
              <a:buNone/>
            </a:pPr>
            <a:r>
              <a:rPr lang="en-US" sz="2000" dirty="0"/>
              <a:t>Genesis, Exodus, Leviticus, Numbers, Deuteronomy, Joshua, Judges, Ruth, The First Book of Samuel, The Second Book of Samuel, The First Book of Kings, The Second Book of Kings, The First Book of Chronicles, The Second Book of Chronicles, The Book of Ezra, The Book of Nehemiah, The Book of Esther, The Book of Job, The Psalms, The Proverbs, Ecclesiastes or the Preacher, </a:t>
            </a:r>
            <a:r>
              <a:rPr lang="en-US" sz="2000" dirty="0" err="1"/>
              <a:t>Cantica</a:t>
            </a:r>
            <a:r>
              <a:rPr lang="en-US" sz="2000" dirty="0"/>
              <a:t> or Songs of Solomon, Four Prophets the Greater, Twelve Prophets the Less.</a:t>
            </a:r>
          </a:p>
          <a:p>
            <a:pPr marL="0" indent="0">
              <a:buNone/>
            </a:pPr>
            <a:r>
              <a:rPr lang="en-US" sz="2000" dirty="0"/>
              <a:t>All the books of the New Testament, as they are commonly received, we do receive and account canonical.</a:t>
            </a:r>
          </a:p>
        </p:txBody>
      </p:sp>
    </p:spTree>
    <p:extLst>
      <p:ext uri="{BB962C8B-B14F-4D97-AF65-F5344CB8AC3E}">
        <p14:creationId xmlns:p14="http://schemas.microsoft.com/office/powerpoint/2010/main" val="12787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 – 25 Articles of Religion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000" b="1" dirty="0"/>
              <a:t>Article 6—Of the Old Testament	</a:t>
            </a:r>
            <a:endParaRPr lang="en-US" sz="2000" dirty="0"/>
          </a:p>
          <a:p>
            <a:pPr marL="0" indent="0">
              <a:buNone/>
            </a:pPr>
            <a:r>
              <a:rPr lang="en-US" sz="2000" dirty="0"/>
              <a:t>The Old Testament is not contrary to the New; for both in the Old and New Testament everlasting life is offered to mankind by Christ, who is the only Mediator between God and man, being both God and Man. Wherefore they are not to be heard who feign that the old fathers did look only for transitory promises. Although the law given from God by Moses as touching ceremonies and rites doth not bind Christians, nor ought the civil precepts thereof of necessity be received in any commonwealth; yet notwithstanding, no Christian whatsoever is free from the obedience of the commandments which are called moral.</a:t>
            </a:r>
          </a:p>
          <a:p>
            <a:pPr marL="0" indent="0">
              <a:buNone/>
            </a:pPr>
            <a:r>
              <a:rPr lang="en-US" sz="2000" b="1" dirty="0"/>
              <a:t>Article 7—Of Original or Birth Sin</a:t>
            </a:r>
            <a:endParaRPr lang="en-US" sz="2000" dirty="0"/>
          </a:p>
          <a:p>
            <a:pPr marL="0" indent="0">
              <a:buNone/>
            </a:pPr>
            <a:r>
              <a:rPr lang="en-US" sz="2000" dirty="0"/>
              <a:t>Original sin </a:t>
            </a:r>
            <a:r>
              <a:rPr lang="en-US" sz="2000" dirty="0" err="1"/>
              <a:t>standeth</a:t>
            </a:r>
            <a:r>
              <a:rPr lang="en-US" sz="2000" dirty="0"/>
              <a:t> not in the following of Adam (as the </a:t>
            </a:r>
            <a:r>
              <a:rPr lang="en-US" sz="2000" dirty="0" err="1"/>
              <a:t>Pelagians</a:t>
            </a:r>
            <a:r>
              <a:rPr lang="en-US" sz="2000" dirty="0"/>
              <a:t> do vainly talk), but it is the corruption of the nature of every man, that naturally is engendered of the offspring of Adam, whereby man is very far gone from original righteousness, and of his own nature inclined to evil, and that continually.</a:t>
            </a:r>
          </a:p>
          <a:p>
            <a:pPr marL="0" indent="0">
              <a:buNone/>
            </a:pPr>
            <a:endParaRPr lang="en-US" sz="2200" dirty="0"/>
          </a:p>
        </p:txBody>
      </p:sp>
    </p:spTree>
    <p:extLst>
      <p:ext uri="{BB962C8B-B14F-4D97-AF65-F5344CB8AC3E}">
        <p14:creationId xmlns:p14="http://schemas.microsoft.com/office/powerpoint/2010/main" val="176143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 – 25 Articles of Religion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000" b="1" dirty="0"/>
              <a:t>Article 8—Of Free Will</a:t>
            </a:r>
            <a:endParaRPr lang="en-US" sz="2000" dirty="0"/>
          </a:p>
          <a:p>
            <a:pPr marL="0" indent="0">
              <a:buNone/>
            </a:pPr>
            <a:r>
              <a:rPr lang="en-US" sz="2000" dirty="0"/>
              <a:t>The condition of man after the fall of Adam is such that he cannot turn and prepare himself, by his own natural strength and works, to faith, and calling upon God; wherefore we have no power to do good works, pleasant and acceptable to God, without the grace of God by Christ preventing us, that we may have a good will, and working with us, when we have that good will.</a:t>
            </a:r>
          </a:p>
          <a:p>
            <a:pPr marL="0" indent="0">
              <a:buNone/>
            </a:pPr>
            <a:r>
              <a:rPr lang="en-US" sz="2000" b="1" dirty="0"/>
              <a:t>Article 9—Of the Justification of Man</a:t>
            </a:r>
            <a:endParaRPr lang="en-US" sz="2000" dirty="0"/>
          </a:p>
          <a:p>
            <a:pPr marL="0" indent="0">
              <a:buNone/>
            </a:pPr>
            <a:r>
              <a:rPr lang="en-US" sz="2000" dirty="0"/>
              <a:t>We are accounted righteous before God only for the merit of our Lord and </a:t>
            </a:r>
            <a:r>
              <a:rPr lang="en-US" sz="2000" dirty="0" err="1"/>
              <a:t>Saviour</a:t>
            </a:r>
            <a:r>
              <a:rPr lang="en-US" sz="2000" dirty="0"/>
              <a:t> Jesus Christ, by faith, and not for our own works or </a:t>
            </a:r>
            <a:r>
              <a:rPr lang="en-US" sz="2000" dirty="0" err="1"/>
              <a:t>deservings</a:t>
            </a:r>
            <a:r>
              <a:rPr lang="en-US" sz="2000" dirty="0"/>
              <a:t>. Wherefore, that we are justified by faith, only, is a most wholesome doctrine, and very full of comfort.</a:t>
            </a:r>
          </a:p>
          <a:p>
            <a:pPr marL="0" indent="0">
              <a:buNone/>
            </a:pPr>
            <a:r>
              <a:rPr lang="en-US" sz="2000" b="1" dirty="0"/>
              <a:t>Article 10—Of Good Works</a:t>
            </a:r>
            <a:endParaRPr lang="en-US" sz="2000" dirty="0"/>
          </a:p>
          <a:p>
            <a:pPr marL="0" indent="0">
              <a:buNone/>
            </a:pPr>
            <a:r>
              <a:rPr lang="en-US" sz="2000" dirty="0"/>
              <a:t>Although good works, which are the fruits of faith, and follow after justification, cannot put away our sins, and endure the severity of God's judgment; yet are they pleasing and acceptable to God in Christ, and spring out of a true and lively faith, insomuch that by them a lively faith may be as evidently known as a tree is discerned by its fruit.</a:t>
            </a:r>
          </a:p>
        </p:txBody>
      </p:sp>
    </p:spTree>
    <p:extLst>
      <p:ext uri="{BB962C8B-B14F-4D97-AF65-F5344CB8AC3E}">
        <p14:creationId xmlns:p14="http://schemas.microsoft.com/office/powerpoint/2010/main" val="176143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 – 25 Articles of Religion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000" b="1" dirty="0"/>
              <a:t>Article 11—Of Works of Supererogation</a:t>
            </a:r>
            <a:endParaRPr lang="en-US" sz="2000" dirty="0"/>
          </a:p>
          <a:p>
            <a:pPr marL="0" indent="0">
              <a:buNone/>
            </a:pPr>
            <a:r>
              <a:rPr lang="en-US" sz="2000" dirty="0"/>
              <a:t>Voluntary works—besides, over and above God's commandments—which they call works of supererogation, cannot be taught without </a:t>
            </a:r>
            <a:r>
              <a:rPr lang="en-US" sz="2000" dirty="0" err="1"/>
              <a:t>arrogancy</a:t>
            </a:r>
            <a:r>
              <a:rPr lang="en-US" sz="2000" dirty="0"/>
              <a:t> and impiety. For by them men do declare that they do not only render unto God as much as they are bound to do, but that they do more for his sake than of bounden duty is required; whereas Christ </a:t>
            </a:r>
            <a:r>
              <a:rPr lang="en-US" sz="2000" dirty="0" err="1"/>
              <a:t>saith</a:t>
            </a:r>
            <a:r>
              <a:rPr lang="en-US" sz="2000" dirty="0"/>
              <a:t> plainly: When you have done all that is commanded you, say, We are unprofitable servants.</a:t>
            </a:r>
          </a:p>
          <a:p>
            <a:pPr marL="0" indent="0">
              <a:buNone/>
            </a:pPr>
            <a:r>
              <a:rPr lang="en-US" sz="2000" b="1" dirty="0"/>
              <a:t>Article 12—Of Sin After Justification</a:t>
            </a:r>
            <a:endParaRPr lang="en-US" sz="2000" dirty="0"/>
          </a:p>
          <a:p>
            <a:pPr marL="0" indent="0">
              <a:buNone/>
            </a:pPr>
            <a:r>
              <a:rPr lang="en-US" sz="2000" dirty="0"/>
              <a:t>Not every sin willingly committed after justification is the sin against the Holy Ghost, and unpardonable. Wherefore, the grant of repentance is not to be denied to such as fall into sin after justification. After we have received the Holy Ghost, we may depart from grace given, and fall into sin, and, by the grace of God, rise again and amend our lives. And therefore they are to be condemned who say they can no more sin as long as they live here; or deny the place of forgiveness to such as truly repent</a:t>
            </a:r>
            <a:r>
              <a:rPr lang="en-US" sz="2000" dirty="0" smtClean="0"/>
              <a:t>.</a:t>
            </a:r>
            <a:endParaRPr lang="en-US" sz="2000" dirty="0"/>
          </a:p>
        </p:txBody>
      </p:sp>
    </p:spTree>
    <p:extLst>
      <p:ext uri="{BB962C8B-B14F-4D97-AF65-F5344CB8AC3E}">
        <p14:creationId xmlns:p14="http://schemas.microsoft.com/office/powerpoint/2010/main" val="176143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 – 25 Articles of Religion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000" b="1" dirty="0"/>
              <a:t>Article 13—Of the Church</a:t>
            </a:r>
            <a:endParaRPr lang="en-US" sz="2000" dirty="0"/>
          </a:p>
          <a:p>
            <a:pPr marL="0" indent="0">
              <a:buNone/>
            </a:pPr>
            <a:r>
              <a:rPr lang="en-US" sz="2000" dirty="0"/>
              <a:t>The visible church of Christ is a congregation of faithful men in which the pure Word of God is preached, and the Sacraments duly administered according to Christ's ordinance, in all those things that of necessity are requisite to the same.</a:t>
            </a:r>
          </a:p>
          <a:p>
            <a:pPr marL="0" indent="0">
              <a:buNone/>
            </a:pPr>
            <a:r>
              <a:rPr lang="en-US" sz="2000" b="1" dirty="0"/>
              <a:t>Article 14—Of Purgatory</a:t>
            </a:r>
            <a:endParaRPr lang="en-US" sz="2000" dirty="0"/>
          </a:p>
          <a:p>
            <a:pPr marL="0" indent="0">
              <a:buNone/>
            </a:pPr>
            <a:r>
              <a:rPr lang="en-US" sz="2000" dirty="0"/>
              <a:t>The </a:t>
            </a:r>
            <a:r>
              <a:rPr lang="en-US" sz="2000" dirty="0" err="1"/>
              <a:t>Romish</a:t>
            </a:r>
            <a:r>
              <a:rPr lang="en-US" sz="2000" dirty="0"/>
              <a:t> doctrine concerning purgatory, pardon, worshiping, and adoration, as well of images as of relics, and also invocation of saints, is a fond thing, vainly invented, and grounded upon no warrant of Scripture, but repugnant to the Word of God.</a:t>
            </a:r>
          </a:p>
          <a:p>
            <a:pPr marL="0" indent="0">
              <a:buNone/>
            </a:pPr>
            <a:r>
              <a:rPr lang="en-US" sz="2000" b="1" dirty="0"/>
              <a:t>Article 15—Of Speaking in the Congregation in Such a Tongue as the People Understand</a:t>
            </a:r>
            <a:endParaRPr lang="en-US" sz="2000" dirty="0"/>
          </a:p>
          <a:p>
            <a:pPr marL="0" indent="0">
              <a:buNone/>
            </a:pPr>
            <a:r>
              <a:rPr lang="en-US" sz="2000" dirty="0"/>
              <a:t>It is a thing plainly repugnant to the Word of God, and the custom of the primitive church, to have public prayer in the church, or to minister the Sacraments, in a tongue not understood by the people</a:t>
            </a:r>
            <a:r>
              <a:rPr lang="en-US" sz="2000" dirty="0" smtClean="0"/>
              <a:t>.</a:t>
            </a:r>
            <a:endParaRPr lang="en-US" sz="2000" dirty="0"/>
          </a:p>
        </p:txBody>
      </p:sp>
    </p:spTree>
    <p:extLst>
      <p:ext uri="{BB962C8B-B14F-4D97-AF65-F5344CB8AC3E}">
        <p14:creationId xmlns:p14="http://schemas.microsoft.com/office/powerpoint/2010/main" val="176143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 – 25 Articles of Religion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000" b="1" dirty="0"/>
              <a:t>Article 16—Of the Sacraments</a:t>
            </a:r>
            <a:endParaRPr lang="en-US" sz="2000" dirty="0"/>
          </a:p>
          <a:p>
            <a:pPr marL="0" indent="0">
              <a:buNone/>
            </a:pPr>
            <a:r>
              <a:rPr lang="en-US" sz="2000" dirty="0"/>
              <a:t>Sacraments ordained of Christ are not only badges or tokens of Christian men's profession, but rather they are certain signs of grace, and God's good will toward us, by which he doth work invisibly in us, and doth not only quicken, but also strengthen and confirm, our faith in him.</a:t>
            </a:r>
          </a:p>
          <a:p>
            <a:pPr marL="0" indent="0">
              <a:buNone/>
            </a:pPr>
            <a:r>
              <a:rPr lang="en-US" sz="2000" dirty="0"/>
              <a:t>There are two Sacraments ordained of Christ our Lord in the Gospel; that is to say, Baptism and the Supper of the Lord.</a:t>
            </a:r>
          </a:p>
          <a:p>
            <a:pPr marL="0" indent="0">
              <a:buNone/>
            </a:pPr>
            <a:r>
              <a:rPr lang="en-US" sz="2000" dirty="0"/>
              <a:t>Those five commonly called sacraments, that is to say, confirmation, penance, orders, matrimony, and extreme unction, are not to be counted for Sacraments of the Gospel; being such as have partly grown out of the corrupt following of the apostles, and partly are states of life allowed in the Scriptures, but yet have not the like nature of Baptism and the Lord's Supper, because they have not any visible sign or ceremony ordained of God.</a:t>
            </a:r>
          </a:p>
          <a:p>
            <a:pPr marL="0" indent="0">
              <a:buNone/>
            </a:pPr>
            <a:r>
              <a:rPr lang="en-US" sz="2000" dirty="0"/>
              <a:t>The Sacraments were not ordained of Christ to be gazed upon, or to be carried about; but that we should duly use them. And in such only as worthily receive the same, they have a wholesome effect or operation; but they that receive them unworthily, purchase to themselves condemnation, as St. Paul </a:t>
            </a:r>
            <a:r>
              <a:rPr lang="en-US" sz="2000" dirty="0" err="1"/>
              <a:t>saith</a:t>
            </a:r>
            <a:r>
              <a:rPr lang="en-US" sz="2000" dirty="0"/>
              <a:t>.</a:t>
            </a:r>
          </a:p>
          <a:p>
            <a:pPr marL="0" indent="0">
              <a:buNone/>
            </a:pPr>
            <a:endParaRPr lang="en-US" sz="2200" dirty="0"/>
          </a:p>
        </p:txBody>
      </p:sp>
    </p:spTree>
    <p:extLst>
      <p:ext uri="{BB962C8B-B14F-4D97-AF65-F5344CB8AC3E}">
        <p14:creationId xmlns:p14="http://schemas.microsoft.com/office/powerpoint/2010/main" val="176143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 – 25 Articles of Religion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sz="2000" b="1" dirty="0"/>
              <a:t>Article 17—Of Baptism</a:t>
            </a:r>
            <a:endParaRPr lang="en-US" sz="2000" dirty="0"/>
          </a:p>
          <a:p>
            <a:pPr marL="0" indent="0">
              <a:buNone/>
            </a:pPr>
            <a:r>
              <a:rPr lang="en-US" sz="2000" dirty="0"/>
              <a:t>Baptism is not only a sign of profession and mark of difference whereby Christians are distinguished from others that are not baptized; but it is also a sign of regeneration or the new birth. The Baptism of young children is to be retained in the Church.</a:t>
            </a:r>
          </a:p>
          <a:p>
            <a:pPr marL="0" indent="0">
              <a:buNone/>
            </a:pPr>
            <a:r>
              <a:rPr lang="en-US" sz="2000" b="1" dirty="0"/>
              <a:t>Article 18—Of the Lord's Supper</a:t>
            </a:r>
            <a:endParaRPr lang="en-US" sz="2000" dirty="0"/>
          </a:p>
          <a:p>
            <a:pPr marL="0" indent="0">
              <a:buNone/>
            </a:pPr>
            <a:r>
              <a:rPr lang="en-US" sz="2000" dirty="0"/>
              <a:t>The Supper of the Lord is not only a sign of the love that Christians ought to have among themselves one to another, but rather is a sacrament of our redemption by Christ's death; insomuch that, to such as rightly, worthily, and with faith receive the same, the bread which we break is a partaking of the body of Christ; and likewise the cup of blessing is a partaking of the blood of Christ.</a:t>
            </a:r>
          </a:p>
          <a:p>
            <a:pPr marL="0" indent="0">
              <a:buNone/>
            </a:pPr>
            <a:r>
              <a:rPr lang="en-US" sz="2000" dirty="0"/>
              <a:t>Transubstantiation, or the change of the substance of bread and wine in the Supper of our Lord, cannot be proved by Holy Writ, but is repugnant to the plain words of Scripture, </a:t>
            </a:r>
            <a:r>
              <a:rPr lang="en-US" sz="2000" dirty="0" err="1"/>
              <a:t>overthroweth</a:t>
            </a:r>
            <a:r>
              <a:rPr lang="en-US" sz="2000" dirty="0"/>
              <a:t> the nature of a sacrament, and hath given occasion to many superstitions.</a:t>
            </a:r>
          </a:p>
          <a:p>
            <a:pPr marL="0" indent="0">
              <a:buNone/>
            </a:pPr>
            <a:r>
              <a:rPr lang="en-US" sz="2000" dirty="0"/>
              <a:t>The body of Christ is given, taken, and eaten in the Supper, only after a heavenly and spiritual manner. And the mean whereby the body of Christ is received and eaten in the Supper is faith. The Sacrament of the Lord's Supper was not by Christ's ordinance reserved, carried about, lifted up, or worshiped.</a:t>
            </a:r>
          </a:p>
          <a:p>
            <a:pPr marL="0" indent="0">
              <a:buNone/>
            </a:pPr>
            <a:endParaRPr lang="en-US" sz="2200" dirty="0"/>
          </a:p>
        </p:txBody>
      </p:sp>
    </p:spTree>
    <p:extLst>
      <p:ext uri="{BB962C8B-B14F-4D97-AF65-F5344CB8AC3E}">
        <p14:creationId xmlns:p14="http://schemas.microsoft.com/office/powerpoint/2010/main" val="193848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 – 25 Articles of Religion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000" b="1" dirty="0"/>
              <a:t>Article 19—Of Both Kinds</a:t>
            </a:r>
            <a:endParaRPr lang="en-US" sz="2000" dirty="0"/>
          </a:p>
          <a:p>
            <a:pPr marL="0" indent="0">
              <a:buNone/>
            </a:pPr>
            <a:r>
              <a:rPr lang="en-US" sz="2000" dirty="0"/>
              <a:t>The cup of the Lord is not to be denied to the lay people; for both the parts of the Lord's Supper, by Christ's ordinance and commandment, ought to be administered to all Christians alike.</a:t>
            </a:r>
          </a:p>
          <a:p>
            <a:pPr marL="0" indent="0">
              <a:buNone/>
            </a:pPr>
            <a:r>
              <a:rPr lang="en-US" sz="2000" b="1" dirty="0"/>
              <a:t>Article 20—Of the One Oblation of Christ, Finished upon the Cross</a:t>
            </a:r>
            <a:endParaRPr lang="en-US" sz="2000" dirty="0"/>
          </a:p>
          <a:p>
            <a:pPr marL="0" indent="0">
              <a:buNone/>
            </a:pPr>
            <a:r>
              <a:rPr lang="en-US" sz="2000" dirty="0"/>
              <a:t>The offering of Christ, once made, is that perfect redemption, propitiation, and satisfaction for all the sins of the whole world, both original and actual; and there is none other satisfaction for sin but that alone. Wherefore the sacrifice of masses, in the which it is commonly said that the priest doth offer Christ for the quick and the dead, to have remission of pain or guilt, is a blasphemous fable and dangerous deceit.</a:t>
            </a:r>
          </a:p>
          <a:p>
            <a:pPr marL="0" indent="0">
              <a:buNone/>
            </a:pPr>
            <a:r>
              <a:rPr lang="en-US" sz="2000" b="1" dirty="0"/>
              <a:t>Article 21—Of the Marriage of Ministers</a:t>
            </a:r>
            <a:endParaRPr lang="en-US" sz="2000" dirty="0"/>
          </a:p>
          <a:p>
            <a:pPr marL="0" indent="0">
              <a:buNone/>
            </a:pPr>
            <a:r>
              <a:rPr lang="en-US" sz="2000" dirty="0"/>
              <a:t>The ministers of Christ are not commanded by God's law either to vow the estate of single life, or to abstain from marriage; therefore it is lawful for them, as for all other Christians, to marry at their own discretion, as they shall judge the same to serve best to godliness.</a:t>
            </a:r>
          </a:p>
          <a:p>
            <a:pPr marL="0" indent="0">
              <a:buNone/>
            </a:pPr>
            <a:endParaRPr lang="en-US" sz="2200" dirty="0"/>
          </a:p>
        </p:txBody>
      </p:sp>
    </p:spTree>
    <p:extLst>
      <p:ext uri="{BB962C8B-B14F-4D97-AF65-F5344CB8AC3E}">
        <p14:creationId xmlns:p14="http://schemas.microsoft.com/office/powerpoint/2010/main" val="193848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 – 25 Articles of Religion</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Article 22—Of the Rites and Ceremonies of Churches</a:t>
            </a:r>
            <a:endParaRPr lang="en-US" sz="2000" dirty="0"/>
          </a:p>
          <a:p>
            <a:pPr marL="0" indent="0">
              <a:buNone/>
            </a:pPr>
            <a:r>
              <a:rPr lang="en-US" sz="2000" dirty="0"/>
              <a:t>It is not necessary that rites and ceremonies should in all places be the same, or exactly alike; for they have been always different, and may be changed according to the diversity of countries, times, and men's manners, so that nothing be ordained against God's Word. Whosoever, through his private judgment, willingly and purposely doth openly break the rites and ceremonies of the church to which he belongs, which are not repugnant to the Word of God, and are ordained and approved by common authority, ought to be rebuked openly, that others may fear to do the like, as one that </a:t>
            </a:r>
            <a:r>
              <a:rPr lang="en-US" sz="2000" dirty="0" err="1"/>
              <a:t>offendeth</a:t>
            </a:r>
            <a:r>
              <a:rPr lang="en-US" sz="2000" dirty="0"/>
              <a:t> against the common order of the church, and </a:t>
            </a:r>
            <a:r>
              <a:rPr lang="en-US" sz="2000" dirty="0" err="1"/>
              <a:t>woundeth</a:t>
            </a:r>
            <a:r>
              <a:rPr lang="en-US" sz="2000" dirty="0"/>
              <a:t> the consciences of weak brethren.</a:t>
            </a:r>
          </a:p>
          <a:p>
            <a:pPr marL="0" indent="0">
              <a:buNone/>
            </a:pPr>
            <a:r>
              <a:rPr lang="en-US" sz="2000" dirty="0"/>
              <a:t>Every particular church may ordain, change, or abolish rites and ceremonies, so that all things may be done to edification.</a:t>
            </a:r>
          </a:p>
          <a:p>
            <a:pPr marL="0" indent="0">
              <a:buNone/>
            </a:pPr>
            <a:endParaRPr lang="en-US" sz="2200" dirty="0"/>
          </a:p>
        </p:txBody>
      </p:sp>
    </p:spTree>
    <p:extLst>
      <p:ext uri="{BB962C8B-B14F-4D97-AF65-F5344CB8AC3E}">
        <p14:creationId xmlns:p14="http://schemas.microsoft.com/office/powerpoint/2010/main" val="193848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 – 25 Articles of Religion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000" b="1" dirty="0"/>
              <a:t>Article 23—Of the Rulers of the United States of America</a:t>
            </a:r>
            <a:endParaRPr lang="en-US" sz="2000" dirty="0"/>
          </a:p>
          <a:p>
            <a:pPr marL="0" indent="0">
              <a:buNone/>
            </a:pPr>
            <a:r>
              <a:rPr lang="en-US" sz="2000" dirty="0"/>
              <a:t>The President, the Congress, the general assemblies, the governors, and the councils of state, as the delegates of the people, are the rulers of the United States of America, according to the division of power made to them by the Constitution of the United States and by the constitutions of their respective states. And the said states are a sovereign and independent nation, and ought not to be subject to any foreign jurisdiction.</a:t>
            </a:r>
          </a:p>
          <a:p>
            <a:pPr marL="0" indent="0">
              <a:buNone/>
            </a:pPr>
            <a:r>
              <a:rPr lang="en-US" sz="2000" b="1" dirty="0"/>
              <a:t>Article 24—Of Christian Men's Goods</a:t>
            </a:r>
            <a:endParaRPr lang="en-US" sz="2000" dirty="0"/>
          </a:p>
          <a:p>
            <a:pPr marL="0" indent="0">
              <a:buNone/>
            </a:pPr>
            <a:r>
              <a:rPr lang="en-US" sz="2000" dirty="0"/>
              <a:t>The riches and goods of Christians are not common as touching the right, title, and possession of the same, as some do falsely boast. Notwithstanding, every man ought, of such things as he </a:t>
            </a:r>
            <a:r>
              <a:rPr lang="en-US" sz="2000" dirty="0" err="1"/>
              <a:t>possesseth</a:t>
            </a:r>
            <a:r>
              <a:rPr lang="en-US" sz="2000" dirty="0"/>
              <a:t>, liberally to give alms to the poor, according to his ability.</a:t>
            </a:r>
          </a:p>
          <a:p>
            <a:pPr marL="0" indent="0">
              <a:buNone/>
            </a:pPr>
            <a:r>
              <a:rPr lang="en-US" sz="2000" b="1" dirty="0"/>
              <a:t>Article 25—Of a Christian Man's Oath</a:t>
            </a:r>
            <a:endParaRPr lang="en-US" sz="2000" dirty="0"/>
          </a:p>
          <a:p>
            <a:pPr marL="0" indent="0">
              <a:buNone/>
            </a:pPr>
            <a:r>
              <a:rPr lang="en-US" sz="2000" dirty="0"/>
              <a:t>As we confess that vain and rash swearing is forbidden Christian men by our Lord Jesus Christ and James his apostle, so we judge that the Christian religion doth not prohibit, but that a man may swear when the magistrate </a:t>
            </a:r>
            <a:r>
              <a:rPr lang="en-US" sz="2000" dirty="0" err="1"/>
              <a:t>requireth</a:t>
            </a:r>
            <a:r>
              <a:rPr lang="en-US" sz="2000" dirty="0"/>
              <a:t>, in a cause of faith and charity, so it be done according to the prophet's teaching, in justice, judgment, and truth.</a:t>
            </a:r>
          </a:p>
          <a:p>
            <a:pPr marL="0" indent="0">
              <a:buNone/>
            </a:pPr>
            <a:endParaRPr lang="en-US" sz="2200" dirty="0"/>
          </a:p>
        </p:txBody>
      </p:sp>
    </p:spTree>
    <p:extLst>
      <p:ext uri="{BB962C8B-B14F-4D97-AF65-F5344CB8AC3E}">
        <p14:creationId xmlns:p14="http://schemas.microsoft.com/office/powerpoint/2010/main" val="15590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Roman </a:t>
            </a:r>
            <a:r>
              <a:rPr lang="en-US" dirty="0" smtClean="0"/>
              <a:t>Catholicism</a:t>
            </a:r>
            <a:endParaRPr lang="en-US" dirty="0"/>
          </a:p>
        </p:txBody>
      </p:sp>
      <p:sp>
        <p:nvSpPr>
          <p:cNvPr id="4" name="Content Placeholder 3"/>
          <p:cNvSpPr>
            <a:spLocks noGrp="1"/>
          </p:cNvSpPr>
          <p:nvPr>
            <p:ph idx="1"/>
          </p:nvPr>
        </p:nvSpPr>
        <p:spPr/>
        <p:txBody>
          <a:bodyPr>
            <a:noAutofit/>
          </a:bodyPr>
          <a:lstStyle/>
          <a:p>
            <a:pPr marL="0" indent="0" algn="ctr">
              <a:buNone/>
            </a:pPr>
            <a:r>
              <a:rPr lang="en-US" sz="2000" b="1" dirty="0"/>
              <a:t>Transubstantiation is the </a:t>
            </a:r>
            <a:r>
              <a:rPr lang="en-US" sz="2000" b="1" dirty="0" smtClean="0"/>
              <a:t>True View </a:t>
            </a:r>
            <a:r>
              <a:rPr lang="en-US" sz="2000" b="1" dirty="0"/>
              <a:t>of the </a:t>
            </a:r>
            <a:r>
              <a:rPr lang="en-US" sz="2000" b="1" dirty="0" smtClean="0"/>
              <a:t>Eucharist</a:t>
            </a:r>
          </a:p>
          <a:p>
            <a:pPr marL="0" indent="0">
              <a:buNone/>
            </a:pPr>
            <a:endParaRPr lang="en-US" sz="2000" dirty="0"/>
          </a:p>
          <a:p>
            <a:pPr marL="0" indent="0">
              <a:buNone/>
            </a:pPr>
            <a:r>
              <a:rPr lang="en-US" sz="2000" dirty="0" smtClean="0"/>
              <a:t>“Because Christ our Redeemer said that it was truly his body that he was offering under the species of bread, it has always been the conviction of the church of God, and this holy council now declares again, that by the concentration of the bread and wind there takes place a change of the whole substance of the bread into the substance of the body of Christ our Lord and of the whole substance of the wine into the substance of his blood.  This change the holy Catholic Church has fittingly and properly called transubstantiation.”</a:t>
            </a:r>
          </a:p>
          <a:p>
            <a:pPr marL="0" indent="0">
              <a:buNone/>
            </a:pPr>
            <a:endParaRPr lang="en-US" sz="2000" dirty="0"/>
          </a:p>
          <a:p>
            <a:pPr marL="0" indent="0">
              <a:buNone/>
            </a:pPr>
            <a:r>
              <a:rPr lang="en-US" sz="2000" dirty="0" smtClean="0"/>
              <a:t>- The Council of Trent, 1551</a:t>
            </a:r>
            <a:endParaRPr lang="en-US" sz="2000" dirty="0"/>
          </a:p>
          <a:p>
            <a:pPr marL="0" indent="0">
              <a:buNone/>
            </a:pPr>
            <a:endParaRPr lang="en-US" sz="1800" dirty="0"/>
          </a:p>
        </p:txBody>
      </p:sp>
    </p:spTree>
    <p:extLst>
      <p:ext uri="{BB962C8B-B14F-4D97-AF65-F5344CB8AC3E}">
        <p14:creationId xmlns:p14="http://schemas.microsoft.com/office/powerpoint/2010/main" val="89180470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Jehovah’s Witness</a:t>
            </a:r>
          </a:p>
        </p:txBody>
      </p:sp>
      <p:sp>
        <p:nvSpPr>
          <p:cNvPr id="3" name="Content Placeholder 2"/>
          <p:cNvSpPr>
            <a:spLocks noGrp="1"/>
          </p:cNvSpPr>
          <p:nvPr>
            <p:ph idx="1"/>
          </p:nvPr>
        </p:nvSpPr>
        <p:spPr/>
        <p:txBody>
          <a:bodyPr>
            <a:normAutofit/>
          </a:bodyPr>
          <a:lstStyle/>
          <a:p>
            <a:pPr marL="0" indent="0">
              <a:buNone/>
            </a:pPr>
            <a:endParaRPr lang="en-US" dirty="0"/>
          </a:p>
        </p:txBody>
      </p:sp>
    </p:spTree>
    <p:extLst>
      <p:ext uri="{BB962C8B-B14F-4D97-AF65-F5344CB8AC3E}">
        <p14:creationId xmlns:p14="http://schemas.microsoft.com/office/powerpoint/2010/main" val="170447756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Jehovah’s </a:t>
            </a:r>
            <a:r>
              <a:rPr lang="en-US" dirty="0" smtClean="0"/>
              <a:t>Witness – Watchtower 101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Jehovah’s Witnesses alone are true Christians.  If you are not a Jehovah’s Witness, you are not a Christian.</a:t>
            </a:r>
          </a:p>
          <a:p>
            <a:r>
              <a:rPr lang="en-US" dirty="0" smtClean="0"/>
              <a:t>God is not a triune being; the doctrine of the Trinity is satanic.</a:t>
            </a:r>
          </a:p>
          <a:p>
            <a:r>
              <a:rPr lang="en-US" dirty="0" smtClean="0"/>
              <a:t>Jesus is to be called “a god” and not God.  Thus, Jehovah’s Witnesses translate John 1:1 this way: “In the beginning the Word was, and the Word was with God, and the Word was a god.”</a:t>
            </a:r>
          </a:p>
          <a:p>
            <a:r>
              <a:rPr lang="en-US" dirty="0" smtClean="0"/>
              <a:t>While Jesus is worthy of honor, he is not to be worshiped.</a:t>
            </a:r>
          </a:p>
          <a:p>
            <a:r>
              <a:rPr lang="en-US" dirty="0" smtClean="0"/>
              <a:t>Jesus is a created being.  He is not eternal in his preexistence but rather was created by Jehovah as Michael the Archangel.</a:t>
            </a:r>
          </a:p>
          <a:p>
            <a:r>
              <a:rPr lang="en-US" dirty="0" smtClean="0"/>
              <a:t>Jesus died on a stake and not on a cross.  The cross is a pagan symbol.</a:t>
            </a:r>
          </a:p>
          <a:p>
            <a:r>
              <a:rPr lang="en-US" dirty="0" smtClean="0"/>
              <a:t>Jesus did not rise physically from the grave.  Rather, Jehovah raised his spirit from death and then provided another body for his appearances to his disciples.</a:t>
            </a:r>
            <a:endParaRPr lang="en-US" dirty="0"/>
          </a:p>
        </p:txBody>
      </p:sp>
    </p:spTree>
    <p:extLst>
      <p:ext uri="{BB962C8B-B14F-4D97-AF65-F5344CB8AC3E}">
        <p14:creationId xmlns:p14="http://schemas.microsoft.com/office/powerpoint/2010/main" val="184623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Jehovah’s </a:t>
            </a:r>
            <a:r>
              <a:rPr lang="en-US" dirty="0" smtClean="0"/>
              <a:t>Witness – Watchtower 101</a:t>
            </a:r>
            <a:endParaRPr lang="en-US" dirty="0"/>
          </a:p>
        </p:txBody>
      </p:sp>
      <p:sp>
        <p:nvSpPr>
          <p:cNvPr id="3" name="Content Placeholder 2"/>
          <p:cNvSpPr>
            <a:spLocks noGrp="1"/>
          </p:cNvSpPr>
          <p:nvPr>
            <p:ph idx="1"/>
          </p:nvPr>
        </p:nvSpPr>
        <p:spPr/>
        <p:txBody>
          <a:bodyPr>
            <a:normAutofit fontScale="92500"/>
          </a:bodyPr>
          <a:lstStyle/>
          <a:p>
            <a:r>
              <a:rPr lang="en-US" dirty="0" smtClean="0"/>
              <a:t>The second coming of Jesus took place in 1914, when Jesus returned invisibly to </a:t>
            </a:r>
            <a:r>
              <a:rPr lang="en-US" dirty="0"/>
              <a:t>E</a:t>
            </a:r>
            <a:r>
              <a:rPr lang="en-US" dirty="0" smtClean="0"/>
              <a:t>arth.</a:t>
            </a:r>
          </a:p>
          <a:p>
            <a:r>
              <a:rPr lang="en-US" dirty="0" smtClean="0"/>
              <a:t>The Holy Spirit is not the third Person of the Trinity but rather an impersonal force.</a:t>
            </a:r>
          </a:p>
          <a:p>
            <a:r>
              <a:rPr lang="en-US" dirty="0" smtClean="0"/>
              <a:t>The Governing Body of Jehovah’s Witnesses constitutes “the faithful and discreet slave” mentioned in Matthew 24:45-47 and serves as the only body on Earth who can properly interpret the Bible.</a:t>
            </a:r>
          </a:p>
          <a:p>
            <a:r>
              <a:rPr lang="en-US" dirty="0" smtClean="0"/>
              <a:t>Only 144,000 saints will be in heaven.</a:t>
            </a:r>
          </a:p>
          <a:p>
            <a:r>
              <a:rPr lang="en-US" dirty="0" smtClean="0"/>
              <a:t>Witnesses who are not a part of the 144,000 will be raised from death to live forever on paradise Earth.</a:t>
            </a:r>
          </a:p>
          <a:p>
            <a:r>
              <a:rPr lang="en-US" dirty="0" smtClean="0"/>
              <a:t>Blood transfusing is forbidden; it is sin deserving destruction.</a:t>
            </a:r>
          </a:p>
          <a:p>
            <a:r>
              <a:rPr lang="en-US" dirty="0" smtClean="0"/>
              <a:t>Celebrating Christmas, Easter, and birthdays is immoral.</a:t>
            </a:r>
            <a:endParaRPr lang="en-US" dirty="0"/>
          </a:p>
        </p:txBody>
      </p:sp>
    </p:spTree>
    <p:extLst>
      <p:ext uri="{BB962C8B-B14F-4D97-AF65-F5344CB8AC3E}">
        <p14:creationId xmlns:p14="http://schemas.microsoft.com/office/powerpoint/2010/main" val="184623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Jehovah’s </a:t>
            </a:r>
            <a:r>
              <a:rPr lang="en-US" dirty="0" smtClean="0"/>
              <a:t>Witness – Watchtower 101</a:t>
            </a:r>
            <a:endParaRPr lang="en-US" dirty="0"/>
          </a:p>
        </p:txBody>
      </p:sp>
      <p:sp>
        <p:nvSpPr>
          <p:cNvPr id="3" name="Content Placeholder 2"/>
          <p:cNvSpPr>
            <a:spLocks noGrp="1"/>
          </p:cNvSpPr>
          <p:nvPr>
            <p:ph idx="1"/>
          </p:nvPr>
        </p:nvSpPr>
        <p:spPr/>
        <p:txBody>
          <a:bodyPr>
            <a:normAutofit/>
          </a:bodyPr>
          <a:lstStyle/>
          <a:p>
            <a:r>
              <a:rPr lang="en-US" dirty="0" smtClean="0"/>
              <a:t>True Christians must not be involved in politics or in saluting the flag of any nation.</a:t>
            </a:r>
          </a:p>
          <a:p>
            <a:r>
              <a:rPr lang="en-US" dirty="0" smtClean="0"/>
              <a:t>Jehovah’s Witnesses cannot take part in military service.</a:t>
            </a:r>
          </a:p>
          <a:p>
            <a:r>
              <a:rPr lang="en-US" dirty="0" smtClean="0"/>
              <a:t>All Jehovah’s Witnesses must go door-to-door in announcing the message of Jehovah’s Kingdom.</a:t>
            </a:r>
          </a:p>
          <a:p>
            <a:r>
              <a:rPr lang="en-US" dirty="0" smtClean="0"/>
              <a:t>Witnesses must obey the teachings of the Watchtower Society and be in total unity with God’s organization.</a:t>
            </a:r>
          </a:p>
          <a:p>
            <a:r>
              <a:rPr lang="en-US" dirty="0" smtClean="0"/>
              <a:t>The Witness must not read any material critical of the Society.  This literature is viewed as “spiritual pornography.”</a:t>
            </a:r>
          </a:p>
          <a:p>
            <a:r>
              <a:rPr lang="en-US" dirty="0" smtClean="0"/>
              <a:t>Witnesses must shun anyone who has left or been excommunicated from the Society.</a:t>
            </a:r>
            <a:endParaRPr lang="en-US" dirty="0"/>
          </a:p>
        </p:txBody>
      </p:sp>
    </p:spTree>
    <p:extLst>
      <p:ext uri="{BB962C8B-B14F-4D97-AF65-F5344CB8AC3E}">
        <p14:creationId xmlns:p14="http://schemas.microsoft.com/office/powerpoint/2010/main" val="184623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Jehovah’s Witness </a:t>
            </a:r>
            <a:r>
              <a:rPr lang="en-US" sz="3000" dirty="0" smtClean="0"/>
              <a:t>– Loyalty to the Organization</a:t>
            </a:r>
            <a:endParaRPr lang="en-US" sz="3000" dirty="0"/>
          </a:p>
        </p:txBody>
      </p:sp>
      <p:sp>
        <p:nvSpPr>
          <p:cNvPr id="3" name="Content Placeholder 2"/>
          <p:cNvSpPr>
            <a:spLocks noGrp="1"/>
          </p:cNvSpPr>
          <p:nvPr>
            <p:ph idx="1"/>
          </p:nvPr>
        </p:nvSpPr>
        <p:spPr/>
        <p:txBody>
          <a:bodyPr>
            <a:normAutofit lnSpcReduction="10000"/>
          </a:bodyPr>
          <a:lstStyle/>
          <a:p>
            <a:r>
              <a:rPr lang="en-US" dirty="0" smtClean="0"/>
              <a:t>To understand the Jehovah’s Witnesses’ religion, it is essential to understand:</a:t>
            </a:r>
          </a:p>
          <a:p>
            <a:pPr lvl="1"/>
            <a:r>
              <a:rPr lang="en-US" sz="2400" dirty="0" smtClean="0"/>
              <a:t>how much they rely on the Watchtower leadership for everything;</a:t>
            </a:r>
          </a:p>
          <a:p>
            <a:pPr lvl="1"/>
            <a:r>
              <a:rPr lang="en-US" sz="2400" dirty="0" smtClean="0"/>
              <a:t>the total commitment required of the membership of the Watchtower Society.</a:t>
            </a:r>
          </a:p>
          <a:p>
            <a:r>
              <a:rPr lang="en-US" dirty="0" smtClean="0"/>
              <a:t>Ironically, this is in direct opposition to the explicit teaching of Charles Russell, the founder of the movement:</a:t>
            </a:r>
          </a:p>
          <a:p>
            <a:pPr lvl="1"/>
            <a:r>
              <a:rPr lang="en-US" sz="2400" dirty="0" smtClean="0"/>
              <a:t>feared large organizations and warned against religious organizations where “the church creed is the role” and</a:t>
            </a:r>
          </a:p>
          <a:p>
            <a:pPr lvl="1"/>
            <a:r>
              <a:rPr lang="en-US" sz="2400" dirty="0"/>
              <a:t>w</a:t>
            </a:r>
            <a:r>
              <a:rPr lang="en-US" sz="2400" dirty="0" smtClean="0"/>
              <a:t>here one finds the “exultation of the teachings of the organization above the word of God.”</a:t>
            </a:r>
          </a:p>
          <a:p>
            <a:pPr marL="548640" lvl="2" indent="0">
              <a:buNone/>
            </a:pPr>
            <a:r>
              <a:rPr lang="en-US" i="1" dirty="0" smtClean="0"/>
              <a:t>(</a:t>
            </a:r>
            <a:r>
              <a:rPr lang="en-US" dirty="0" smtClean="0"/>
              <a:t>Russell, quoted in </a:t>
            </a:r>
            <a:r>
              <a:rPr lang="en-US" i="1" dirty="0" smtClean="0"/>
              <a:t>The Finished Mystery, p.209)</a:t>
            </a:r>
          </a:p>
        </p:txBody>
      </p:sp>
    </p:spTree>
    <p:extLst>
      <p:ext uri="{BB962C8B-B14F-4D97-AF65-F5344CB8AC3E}">
        <p14:creationId xmlns:p14="http://schemas.microsoft.com/office/powerpoint/2010/main" val="146251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Jehovah’s </a:t>
            </a:r>
            <a:r>
              <a:rPr lang="en-US" dirty="0" smtClean="0"/>
              <a:t>Witness – Governing Body</a:t>
            </a:r>
            <a:endParaRPr lang="en-US" dirty="0"/>
          </a:p>
        </p:txBody>
      </p:sp>
      <p:sp>
        <p:nvSpPr>
          <p:cNvPr id="3" name="Content Placeholder 2"/>
          <p:cNvSpPr>
            <a:spLocks noGrp="1"/>
          </p:cNvSpPr>
          <p:nvPr>
            <p:ph idx="1"/>
          </p:nvPr>
        </p:nvSpPr>
        <p:spPr/>
        <p:txBody>
          <a:bodyPr>
            <a:normAutofit lnSpcReduction="10000"/>
          </a:bodyPr>
          <a:lstStyle/>
          <a:p>
            <a:r>
              <a:rPr lang="en-US" dirty="0" smtClean="0"/>
              <a:t>Jehovah’s Witnesses are constantly taught that the Governing Body of the Society is the “faithful and discreet slave” of Matthew 24:45-47.  This body makes the major decisions for all Jehovah’s Witnesses, interprets the Bible for them, and counsels that Witnesses must use Watchtower material.  The Governing Body also believes in unity at all costs.</a:t>
            </a:r>
          </a:p>
          <a:p>
            <a:r>
              <a:rPr lang="en-US" dirty="0" smtClean="0"/>
              <a:t>In the entire history of people claiming to be Christians, it is likely that only Witnesses have interpreted Matthew 24:45-47 to refer to a group of men from Brooklyn, New York.  Actually, Witnesses used to believe that Charles Russell alone was the wise and faithful servant (“faithful and discreet slave”).  Ultimately, the Governing Body has not proven to be “discreet” or “faithful” to the Scripture.</a:t>
            </a:r>
            <a:endParaRPr lang="en-US" dirty="0"/>
          </a:p>
        </p:txBody>
      </p:sp>
    </p:spTree>
    <p:extLst>
      <p:ext uri="{BB962C8B-B14F-4D97-AF65-F5344CB8AC3E}">
        <p14:creationId xmlns:p14="http://schemas.microsoft.com/office/powerpoint/2010/main" val="186096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Jehovah’s </a:t>
            </a:r>
            <a:r>
              <a:rPr lang="en-US" dirty="0" smtClean="0"/>
              <a:t>Witness – Governing Body</a:t>
            </a:r>
            <a:endParaRPr lang="en-US" dirty="0"/>
          </a:p>
        </p:txBody>
      </p:sp>
      <p:sp>
        <p:nvSpPr>
          <p:cNvPr id="3" name="Content Placeholder 2"/>
          <p:cNvSpPr>
            <a:spLocks noGrp="1"/>
          </p:cNvSpPr>
          <p:nvPr>
            <p:ph idx="1"/>
          </p:nvPr>
        </p:nvSpPr>
        <p:spPr/>
        <p:txBody>
          <a:bodyPr>
            <a:normAutofit lnSpcReduction="10000"/>
          </a:bodyPr>
          <a:lstStyle/>
          <a:p>
            <a:r>
              <a:rPr lang="en-US" dirty="0" smtClean="0"/>
              <a:t>The Bible says Christians are to follow God’s Word even if it goes against human counsel (Acts 5:29) and that we are to test the spirits (1 John 4:1) and prove all things (1 Thess. 5:21).  Witnesses ignore these scriptural teachings and give incredible power to their leaders, following all their dictates, no matter how debatable or harmful.</a:t>
            </a:r>
          </a:p>
          <a:p>
            <a:r>
              <a:rPr lang="en-US" dirty="0" smtClean="0"/>
              <a:t>In the 1970s the Governing Body subjected Witnesses all over the world to rules concerning what constituted adultery and what married couples were allowed to do in the privacy of their own bedroom.  The Governing Body taught for several years that homosexual acts or sex with animals did not constitute adultery.  Witnesses who divorced spouses over such acts were kicked out of the Society.</a:t>
            </a:r>
            <a:endParaRPr lang="en-US" dirty="0"/>
          </a:p>
        </p:txBody>
      </p:sp>
    </p:spTree>
    <p:extLst>
      <p:ext uri="{BB962C8B-B14F-4D97-AF65-F5344CB8AC3E}">
        <p14:creationId xmlns:p14="http://schemas.microsoft.com/office/powerpoint/2010/main" val="186096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Jehovah’s </a:t>
            </a:r>
            <a:r>
              <a:rPr lang="en-US" dirty="0" smtClean="0"/>
              <a:t>Witness - 1914</a:t>
            </a:r>
            <a:endParaRPr lang="en-US" dirty="0"/>
          </a:p>
        </p:txBody>
      </p:sp>
      <p:sp>
        <p:nvSpPr>
          <p:cNvPr id="3" name="Content Placeholder 2"/>
          <p:cNvSpPr>
            <a:spLocks noGrp="1"/>
          </p:cNvSpPr>
          <p:nvPr>
            <p:ph idx="1"/>
          </p:nvPr>
        </p:nvSpPr>
        <p:spPr/>
        <p:txBody>
          <a:bodyPr>
            <a:normAutofit fontScale="92500"/>
          </a:bodyPr>
          <a:lstStyle/>
          <a:p>
            <a:r>
              <a:rPr lang="en-US" dirty="0" smtClean="0"/>
              <a:t>Since the founding of the Watchtower movement, Jehovah’s Witnesses have been absorbed with Bible prophecy.  For almost a century the Society has given prominence to their teaching that 1914 marks the invisible return of Jesus to the Earth and the beginning of end-times.  Though the details surrounding the 1914 doctrine involve some complex issues, one can quite rapidly grasp the basic rationale for the Witness view by understanding the following:</a:t>
            </a:r>
          </a:p>
          <a:p>
            <a:pPr marL="457200" indent="-457200">
              <a:buFont typeface="+mj-lt"/>
              <a:buAutoNum type="arabicPeriod"/>
            </a:pPr>
            <a:r>
              <a:rPr lang="en-US" dirty="0" smtClean="0"/>
              <a:t>Witnesses believe they can calculate the timing of Jesus’ return to the Earth by referring to “the time of the Gentiles” mentioned in Luke 21:24.  They believe the Second </a:t>
            </a:r>
            <a:r>
              <a:rPr lang="en-US" dirty="0"/>
              <a:t>C</a:t>
            </a:r>
            <a:r>
              <a:rPr lang="en-US" dirty="0" smtClean="0"/>
              <a:t>oming took place in 1914 because, they argue, that was the year Gentile domination of Jerusalem ended.</a:t>
            </a:r>
            <a:endParaRPr lang="en-US" dirty="0"/>
          </a:p>
        </p:txBody>
      </p:sp>
    </p:spTree>
    <p:extLst>
      <p:ext uri="{BB962C8B-B14F-4D97-AF65-F5344CB8AC3E}">
        <p14:creationId xmlns:p14="http://schemas.microsoft.com/office/powerpoint/2010/main" val="373048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Jehovah’s </a:t>
            </a:r>
            <a:r>
              <a:rPr lang="en-US" dirty="0" smtClean="0"/>
              <a:t>Witness - 1914</a:t>
            </a:r>
            <a:endParaRPr lang="en-US" dirty="0"/>
          </a:p>
        </p:txBody>
      </p:sp>
      <p:sp>
        <p:nvSpPr>
          <p:cNvPr id="3" name="Content Placeholder 2"/>
          <p:cNvSpPr>
            <a:spLocks noGrp="1"/>
          </p:cNvSpPr>
          <p:nvPr>
            <p:ph idx="1"/>
          </p:nvPr>
        </p:nvSpPr>
        <p:spPr/>
        <p:txBody>
          <a:bodyPr>
            <a:normAutofit fontScale="92500"/>
          </a:bodyPr>
          <a:lstStyle/>
          <a:p>
            <a:pPr marL="457200" indent="-457200">
              <a:buFont typeface="+mj-lt"/>
              <a:buAutoNum type="arabicPeriod" startAt="2"/>
            </a:pPr>
            <a:r>
              <a:rPr lang="en-US" dirty="0" smtClean="0"/>
              <a:t>The Society teaches that Gentile control of Jerusalem began in 607 B.C., the year the Witnesses claim the Babylonians conquered Jerusalem and removed the Jewish leaders from their rule over the Holy City.  Witnesses are taught that historical evidence proves that 607 B.C. is the start of “the time of the Gentiles.”</a:t>
            </a:r>
          </a:p>
          <a:p>
            <a:pPr marL="457200" indent="-457200">
              <a:buFont typeface="+mj-lt"/>
              <a:buAutoNum type="arabicPeriod" startAt="2"/>
            </a:pPr>
            <a:r>
              <a:rPr lang="en-US" dirty="0" smtClean="0"/>
              <a:t>Witnesses then argue that Gentile control of Jerusalem is predicted in Daniel 4:23 to last “seven times.”  But what does “seven times” mean?  According to the Witnesses, this “seven times” is prophetic language used in the Bible for 2,520 days.  They base this on their interpretation Revelation 12:6 that 1,260 days equals three and one-half times.  If three and a half equals 1,260, they claim, then seven times equals twice that amount, which adds up to 2,520 days.</a:t>
            </a:r>
            <a:endParaRPr lang="en-US" dirty="0"/>
          </a:p>
        </p:txBody>
      </p:sp>
    </p:spTree>
    <p:extLst>
      <p:ext uri="{BB962C8B-B14F-4D97-AF65-F5344CB8AC3E}">
        <p14:creationId xmlns:p14="http://schemas.microsoft.com/office/powerpoint/2010/main" val="373048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Jehovah’s </a:t>
            </a:r>
            <a:r>
              <a:rPr lang="en-US" dirty="0" smtClean="0"/>
              <a:t>Witness - 1914</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startAt="4"/>
            </a:pPr>
            <a:r>
              <a:rPr lang="en-US" dirty="0" smtClean="0"/>
              <a:t>Witnesses then state the Bible teaches that one day in prophecy equals one year.  They base this on the “a day for a year” principle given in Ezekiel 4:6 where the prophet Ezekiel is told that every day of his symbolic action of God’s wrath stands for one year of judgment against Israel.  This means that 2,520 days equals 2,520 years.  Therefore, the Gentile control of Jerusalem will last 2,520 years.</a:t>
            </a:r>
          </a:p>
          <a:p>
            <a:pPr marL="457200" indent="-457200">
              <a:buFont typeface="+mj-lt"/>
              <a:buAutoNum type="arabicPeriod" startAt="4"/>
            </a:pPr>
            <a:r>
              <a:rPr lang="en-US" dirty="0" smtClean="0"/>
              <a:t>Finally, since the Gentile times began in 607 B.C., according to Witnesses, then one can simply add 2,520 years to that date to calculate that the Gentile times will end in A.D. 1914, the year that the Society teaches that Jesus returned invisibly to guide Jehovah’s Witnesses.</a:t>
            </a:r>
            <a:endParaRPr lang="en-US" dirty="0"/>
          </a:p>
        </p:txBody>
      </p:sp>
    </p:spTree>
    <p:extLst>
      <p:ext uri="{BB962C8B-B14F-4D97-AF65-F5344CB8AC3E}">
        <p14:creationId xmlns:p14="http://schemas.microsoft.com/office/powerpoint/2010/main" val="373048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Roman </a:t>
            </a:r>
            <a:r>
              <a:rPr lang="en-US" dirty="0" smtClean="0"/>
              <a:t>Catholicism</a:t>
            </a:r>
            <a:endParaRPr lang="en-US" dirty="0"/>
          </a:p>
        </p:txBody>
      </p:sp>
      <p:sp>
        <p:nvSpPr>
          <p:cNvPr id="4" name="Content Placeholder 3"/>
          <p:cNvSpPr>
            <a:spLocks noGrp="1"/>
          </p:cNvSpPr>
          <p:nvPr>
            <p:ph idx="1"/>
          </p:nvPr>
        </p:nvSpPr>
        <p:spPr/>
        <p:txBody>
          <a:bodyPr>
            <a:noAutofit/>
          </a:bodyPr>
          <a:lstStyle/>
          <a:p>
            <a:pPr marL="0" indent="0" algn="ctr">
              <a:buNone/>
            </a:pPr>
            <a:r>
              <a:rPr lang="en-US" sz="1800" b="1" cap="all" dirty="0"/>
              <a:t>Changes in Catholic Attitudes Toward Bible Readings</a:t>
            </a:r>
            <a:endParaRPr lang="en-US" sz="1800" dirty="0"/>
          </a:p>
          <a:p>
            <a:pPr marL="0" indent="0" algn="ctr">
              <a:buNone/>
            </a:pPr>
            <a:r>
              <a:rPr lang="en-US" sz="1800" b="1" cap="all" dirty="0"/>
              <a:t>By Msgr. Daniel </a:t>
            </a:r>
            <a:r>
              <a:rPr lang="en-US" sz="1800" b="1" cap="all" dirty="0" err="1" smtClean="0"/>
              <a:t>Kutys</a:t>
            </a:r>
            <a:endParaRPr lang="en-US" sz="1800" b="1" cap="all" dirty="0" smtClean="0"/>
          </a:p>
          <a:p>
            <a:pPr marL="0" indent="0">
              <a:buNone/>
            </a:pPr>
            <a:endParaRPr lang="en-US" sz="1800" dirty="0"/>
          </a:p>
          <a:p>
            <a:pPr marL="0" indent="0">
              <a:buNone/>
            </a:pPr>
            <a:r>
              <a:rPr lang="en-US" sz="1800" dirty="0"/>
              <a:t>Average Catholics asked today how often they read the Bible likely would say that they do not read the Bible regularly. However, if asked how often they read Scripture, the answer would be different. Practicing Catholics know they read and hear Scripture at every Mass. Many also recognize that basic prayers Catholics say, such as the Our Father and the Hail Mary, are scriptural. But for most Catholics, the Scripture they hear and read is not from the Bible. It is from a worship aid in the pew.</a:t>
            </a:r>
          </a:p>
          <a:p>
            <a:pPr marL="0" indent="0">
              <a:buNone/>
            </a:pPr>
            <a:endParaRPr lang="en-US" sz="1800" dirty="0" smtClean="0"/>
          </a:p>
          <a:p>
            <a:pPr marL="0" indent="0">
              <a:buNone/>
            </a:pPr>
            <a:r>
              <a:rPr lang="en-US" sz="1800" dirty="0" smtClean="0"/>
              <a:t>Scripture </a:t>
            </a:r>
            <a:r>
              <a:rPr lang="en-US" sz="1800" dirty="0"/>
              <a:t>always has played an important role in the prayer life of the Catholic Church and its members. For the ordinary Catholic in earlier centuries, exposure to Scripture was passive. They heard it read aloud or prayed aloud but did not read it themselves. One simple reason: Centuries ago the average person could not read or afford a book. Popular reading and ownership of books began to flourish only after the invention of the printing press</a:t>
            </a:r>
            <a:r>
              <a:rPr lang="en-US" sz="1800" dirty="0" smtClean="0"/>
              <a:t>.</a:t>
            </a:r>
          </a:p>
        </p:txBody>
      </p:sp>
    </p:spTree>
    <p:extLst>
      <p:ext uri="{BB962C8B-B14F-4D97-AF65-F5344CB8AC3E}">
        <p14:creationId xmlns:p14="http://schemas.microsoft.com/office/powerpoint/2010/main" val="145539021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Jehovah’s </a:t>
            </a:r>
            <a:r>
              <a:rPr lang="en-US" sz="3000" dirty="0" smtClean="0"/>
              <a:t>Witness – 1914 (Errors in the Doctrine)</a:t>
            </a:r>
            <a:endParaRPr lang="en-US" sz="3000" dirty="0"/>
          </a:p>
        </p:txBody>
      </p:sp>
      <p:sp>
        <p:nvSpPr>
          <p:cNvPr id="3" name="Content Placeholder 2"/>
          <p:cNvSpPr>
            <a:spLocks noGrp="1"/>
          </p:cNvSpPr>
          <p:nvPr>
            <p:ph idx="1"/>
          </p:nvPr>
        </p:nvSpPr>
        <p:spPr/>
        <p:txBody>
          <a:bodyPr>
            <a:normAutofit fontScale="92500" lnSpcReduction="20000"/>
          </a:bodyPr>
          <a:lstStyle/>
          <a:p>
            <a:r>
              <a:rPr lang="en-US" dirty="0" smtClean="0"/>
              <a:t>Though the Society claims that its teaching on 1914 and the return of Jesus is based on plain Bible teaching, these theories are actually based on the theories of Charles  Russell and subsequent leaders.  Here are some reasons to question their understanding of the return of Jesus:</a:t>
            </a:r>
          </a:p>
          <a:p>
            <a:pPr marL="457200" indent="-457200">
              <a:buFont typeface="+mj-lt"/>
              <a:buAutoNum type="arabicPeriod"/>
            </a:pPr>
            <a:r>
              <a:rPr lang="en-US" dirty="0" smtClean="0"/>
              <a:t>Charles Russell taught for most of his life that 1874, not 1914, would mark the invisible return of Jesus.  Judge Rutherford, the Society’s second leader, also taught this until 1934.</a:t>
            </a:r>
          </a:p>
          <a:p>
            <a:pPr marL="457200" indent="-457200">
              <a:buFont typeface="+mj-lt"/>
              <a:buAutoNum type="arabicPeriod"/>
            </a:pPr>
            <a:r>
              <a:rPr lang="en-US" dirty="0" smtClean="0"/>
              <a:t>Jehovah’s Witnesses’ use the wrong date for the fall of Jerusalem.  The Babylonians invaded the city in 587/586 B.C., not 607 B.C.</a:t>
            </a:r>
          </a:p>
          <a:p>
            <a:pPr marL="457200" indent="-457200">
              <a:buFont typeface="+mj-lt"/>
              <a:buAutoNum type="arabicPeriod"/>
            </a:pPr>
            <a:r>
              <a:rPr lang="en-US" dirty="0" smtClean="0"/>
              <a:t>Jehovah’s Witnesses’ interpretations of chapter 4 of Daniel are highly idiosyncratic.  Most Christians believe that this chapter is about the length of God’s punishment of Babylonian King Nebuchadnezzar.</a:t>
            </a:r>
            <a:endParaRPr lang="en-US" dirty="0"/>
          </a:p>
        </p:txBody>
      </p:sp>
    </p:spTree>
    <p:extLst>
      <p:ext uri="{BB962C8B-B14F-4D97-AF65-F5344CB8AC3E}">
        <p14:creationId xmlns:p14="http://schemas.microsoft.com/office/powerpoint/2010/main" val="20575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Jehovah’s </a:t>
            </a:r>
            <a:r>
              <a:rPr lang="en-US" sz="3000" dirty="0" smtClean="0"/>
              <a:t>Witness – 1914 (Errors in the Doctrine)</a:t>
            </a:r>
            <a:endParaRPr lang="en-US" sz="3000" dirty="0"/>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startAt="4"/>
            </a:pPr>
            <a:r>
              <a:rPr lang="en-US" dirty="0" smtClean="0"/>
              <a:t>There was no end of the world in 1914, as Russell predicted.  Also, 1914 did not bring an end to the Gentile domination of Jerusalem.  The Jewish people did not regain control of Israel until 1948, and control of the whole city of Jerusalem came in 1967.</a:t>
            </a:r>
          </a:p>
          <a:p>
            <a:pPr marL="457200" indent="-457200">
              <a:buFont typeface="+mj-lt"/>
              <a:buAutoNum type="arabicPeriod" startAt="4"/>
            </a:pPr>
            <a:r>
              <a:rPr lang="en-US" dirty="0" smtClean="0"/>
              <a:t>Jehovah’s Witnesses claim that Jesus returned secretly.  According to the Bible, his return will be visible and obvious (see Matt. 24; Mark 13; Luke 21).</a:t>
            </a:r>
          </a:p>
          <a:p>
            <a:pPr marL="457200" indent="-457200">
              <a:buFont typeface="+mj-lt"/>
              <a:buAutoNum type="arabicPeriod" startAt="4"/>
            </a:pPr>
            <a:r>
              <a:rPr lang="en-US" dirty="0" smtClean="0"/>
              <a:t>Jehovah Witnesses taught for decades that 1914 plus one generation equals the end of the world.</a:t>
            </a:r>
          </a:p>
          <a:p>
            <a:pPr marL="457200" indent="-457200">
              <a:buFont typeface="+mj-lt"/>
              <a:buAutoNum type="arabicPeriod" startAt="4"/>
            </a:pPr>
            <a:r>
              <a:rPr lang="en-US" dirty="0" smtClean="0"/>
              <a:t>The Watchtower Society excommunicates critics, rather than answering them.</a:t>
            </a:r>
          </a:p>
          <a:p>
            <a:pPr marL="457200" indent="-457200">
              <a:buFont typeface="+mj-lt"/>
              <a:buAutoNum type="arabicPeriod" startAt="4"/>
            </a:pPr>
            <a:r>
              <a:rPr lang="en-US" dirty="0" smtClean="0"/>
              <a:t>Jesus warned his followers about those who say he has already returned (2 Tim. 2:16-18). </a:t>
            </a:r>
            <a:endParaRPr lang="en-US" dirty="0"/>
          </a:p>
        </p:txBody>
      </p:sp>
    </p:spTree>
    <p:extLst>
      <p:ext uri="{BB962C8B-B14F-4D97-AF65-F5344CB8AC3E}">
        <p14:creationId xmlns:p14="http://schemas.microsoft.com/office/powerpoint/2010/main" val="20575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Jehovah’s </a:t>
            </a:r>
            <a:r>
              <a:rPr lang="en-US" sz="3200" dirty="0" smtClean="0"/>
              <a:t>Witness – Only 144,000 in Heaven?</a:t>
            </a:r>
            <a:endParaRPr lang="en-US" sz="3200" dirty="0"/>
          </a:p>
        </p:txBody>
      </p:sp>
      <p:sp>
        <p:nvSpPr>
          <p:cNvPr id="3" name="Content Placeholder 2"/>
          <p:cNvSpPr>
            <a:spLocks noGrp="1"/>
          </p:cNvSpPr>
          <p:nvPr>
            <p:ph idx="1"/>
          </p:nvPr>
        </p:nvSpPr>
        <p:spPr/>
        <p:txBody>
          <a:bodyPr>
            <a:normAutofit/>
          </a:bodyPr>
          <a:lstStyle/>
          <a:p>
            <a:r>
              <a:rPr lang="en-US" dirty="0" smtClean="0"/>
              <a:t>Jehovah’s Witnesses have long taught there are two classes of Christians.</a:t>
            </a:r>
          </a:p>
          <a:p>
            <a:r>
              <a:rPr lang="en-US" dirty="0" smtClean="0"/>
              <a:t>First, there are “anointed ones” who will be among the 144,000 who go to heaven.</a:t>
            </a:r>
          </a:p>
          <a:p>
            <a:r>
              <a:rPr lang="en-US" dirty="0" smtClean="0"/>
              <a:t>The Watchtower Society takes this number from the Book of Revelation – chapter 7 and 14, where the apostle John wrote of a crowd of 144,000 – and accepts it literally.</a:t>
            </a:r>
          </a:p>
          <a:p>
            <a:r>
              <a:rPr lang="en-US" dirty="0" smtClean="0"/>
              <a:t>However, if these texts are to be taken literally, John was referring to 12,000 Jewish virgin males from each of the twelve tribes of Israel.</a:t>
            </a:r>
          </a:p>
          <a:p>
            <a:r>
              <a:rPr lang="en-US" dirty="0" smtClean="0"/>
              <a:t>The Watchtower Society takes everything symbolically except the total numerical figure.</a:t>
            </a:r>
            <a:endParaRPr lang="en-US" dirty="0"/>
          </a:p>
        </p:txBody>
      </p:sp>
    </p:spTree>
    <p:extLst>
      <p:ext uri="{BB962C8B-B14F-4D97-AF65-F5344CB8AC3E}">
        <p14:creationId xmlns:p14="http://schemas.microsoft.com/office/powerpoint/2010/main" val="417519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Jehovah’s </a:t>
            </a:r>
            <a:r>
              <a:rPr lang="en-US" sz="3200" dirty="0" smtClean="0"/>
              <a:t>Witness – Only 144,000 in Heaven?</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The Society teaches there is a second group of believers who will live forever, not in heaven but on Earth.</a:t>
            </a:r>
          </a:p>
          <a:p>
            <a:r>
              <a:rPr lang="en-US" dirty="0" smtClean="0"/>
              <a:t>This crowd will be composed of all the Old Testament saints and any Jehovah’s Witnesses who are not part of the 144,000.</a:t>
            </a:r>
          </a:p>
          <a:p>
            <a:r>
              <a:rPr lang="en-US" dirty="0" smtClean="0"/>
              <a:t>Modern-day Witnesses who are not part of the “anointed class” are not to take part in the Lord’s Supper.</a:t>
            </a:r>
          </a:p>
          <a:p>
            <a:r>
              <a:rPr lang="en-US" dirty="0" smtClean="0"/>
              <a:t>Further, Witnesses who are part of the 144,000 but who leave the Society lose their place in the heavenly crowd and are replaced by other Witnesses who are still alive.</a:t>
            </a:r>
          </a:p>
          <a:p>
            <a:r>
              <a:rPr lang="en-US" dirty="0" smtClean="0"/>
              <a:t>Jehovah selects the replacement, and that particular Witness has an inner testimony from the Holy Spirit that he or she is now part of the heavenly crowd. </a:t>
            </a:r>
          </a:p>
        </p:txBody>
      </p:sp>
    </p:spTree>
    <p:extLst>
      <p:ext uri="{BB962C8B-B14F-4D97-AF65-F5344CB8AC3E}">
        <p14:creationId xmlns:p14="http://schemas.microsoft.com/office/powerpoint/2010/main" val="417519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Jehovah’s </a:t>
            </a:r>
            <a:r>
              <a:rPr lang="en-US" sz="3200" dirty="0" smtClean="0"/>
              <a:t>Witness – Only 144,000 in Heaven?</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The famous Witness teaching on the 144,000 is paradoxical because the same section of scripture that uses this number also pictures another scene.</a:t>
            </a:r>
          </a:p>
          <a:p>
            <a:r>
              <a:rPr lang="en-US" dirty="0" smtClean="0"/>
              <a:t>Revelation 7:9 states: “After this I looked and there before me was a great multitude that no one could count, from every nation, tribe, people and language, standing before the throne in front of the Lamb.  They were wearing white robes and were holding palm branches in their hands.”</a:t>
            </a:r>
          </a:p>
          <a:p>
            <a:r>
              <a:rPr lang="en-US" dirty="0" smtClean="0"/>
              <a:t>The plain wording of the verse, especially in its context, implies that there will be many more than 144,000 believers in heaven.</a:t>
            </a:r>
          </a:p>
          <a:p>
            <a:r>
              <a:rPr lang="en-US" dirty="0" smtClean="0"/>
              <a:t>The Witness teaching that there will be no Old Testament saints in heaven contradicts the obvious message in Matthew 8:11, which reads: “I say to you that many will come from the east and west, and will take their places at the feast with Abraham, Isaac and Jacob in the kingdom of heaven.</a:t>
            </a:r>
          </a:p>
        </p:txBody>
      </p:sp>
    </p:spTree>
    <p:extLst>
      <p:ext uri="{BB962C8B-B14F-4D97-AF65-F5344CB8AC3E}">
        <p14:creationId xmlns:p14="http://schemas.microsoft.com/office/powerpoint/2010/main" val="417519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19573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Roman </a:t>
            </a:r>
            <a:r>
              <a:rPr lang="en-US" dirty="0" smtClean="0"/>
              <a:t>Catholicism</a:t>
            </a:r>
            <a:endParaRPr lang="en-US" dirty="0"/>
          </a:p>
        </p:txBody>
      </p:sp>
      <p:sp>
        <p:nvSpPr>
          <p:cNvPr id="4" name="Content Placeholder 3"/>
          <p:cNvSpPr>
            <a:spLocks noGrp="1"/>
          </p:cNvSpPr>
          <p:nvPr>
            <p:ph idx="1"/>
          </p:nvPr>
        </p:nvSpPr>
        <p:spPr/>
        <p:txBody>
          <a:bodyPr>
            <a:noAutofit/>
          </a:bodyPr>
          <a:lstStyle/>
          <a:p>
            <a:pPr marL="0" indent="0">
              <a:buNone/>
            </a:pPr>
            <a:r>
              <a:rPr lang="en-US" sz="1800" dirty="0"/>
              <a:t>Once the printing press was invented, the most commonly printed book was the Bible, but this still did not make Bible-reading a Catholic’s common practice. Up until the mid-twentieth Century, the custom of reading the Bible and interpreting it for oneself was a hallmark of the Protestant churches springing up in Europe after the Reformation. Protestants rejected the authority of the Pope and of the Church and showed it by saying people could read and interpret the Bible for themselves. Catholics meanwhile were discouraged from reading Scripture. </a:t>
            </a:r>
          </a:p>
          <a:p>
            <a:pPr marL="0" indent="0">
              <a:buNone/>
            </a:pPr>
            <a:endParaRPr lang="en-US" sz="1800" dirty="0" smtClean="0"/>
          </a:p>
          <a:p>
            <a:pPr marL="0" indent="0">
              <a:buNone/>
            </a:pPr>
            <a:r>
              <a:rPr lang="en-US" sz="1800" dirty="0" smtClean="0"/>
              <a:t>Identifying </a:t>
            </a:r>
            <a:r>
              <a:rPr lang="en-US" sz="1800" dirty="0"/>
              <a:t>the reading and interpreting of the Bible as “Protestant” even affected the study of Scripture. Until the twentieth Century, it was only Protestants who actively embraced Scripture study. That changed after 1943 when Pope Pius XII issued the encyclical </a:t>
            </a:r>
            <a:r>
              <a:rPr lang="en-US" sz="1800" i="1" dirty="0" err="1"/>
              <a:t>Divino</a:t>
            </a:r>
            <a:r>
              <a:rPr lang="en-US" sz="1800" i="1" dirty="0"/>
              <a:t> </a:t>
            </a:r>
            <a:r>
              <a:rPr lang="en-US" sz="1800" i="1" dirty="0" err="1"/>
              <a:t>Afflante</a:t>
            </a:r>
            <a:r>
              <a:rPr lang="en-US" sz="1800" i="1" dirty="0"/>
              <a:t> </a:t>
            </a:r>
            <a:r>
              <a:rPr lang="en-US" sz="1800" i="1" dirty="0" err="1"/>
              <a:t>Spiritu</a:t>
            </a:r>
            <a:r>
              <a:rPr lang="en-US" sz="1800" dirty="0"/>
              <a:t>. This not only allowed Catholics to study Scripture, it encouraged them to do so. And with Catholics studying Scripture and teaching other Catholics about what they were studying, familiarity with Scripture grew</a:t>
            </a:r>
            <a:r>
              <a:rPr lang="en-US" sz="1800" dirty="0" smtClean="0"/>
              <a:t>.</a:t>
            </a:r>
            <a:endParaRPr lang="en-US" sz="1800" dirty="0"/>
          </a:p>
        </p:txBody>
      </p:sp>
    </p:spTree>
    <p:extLst>
      <p:ext uri="{BB962C8B-B14F-4D97-AF65-F5344CB8AC3E}">
        <p14:creationId xmlns:p14="http://schemas.microsoft.com/office/powerpoint/2010/main" val="3001143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Roman </a:t>
            </a:r>
            <a:r>
              <a:rPr lang="en-US" dirty="0" smtClean="0"/>
              <a:t>Catholicism</a:t>
            </a:r>
            <a:endParaRPr lang="en-US" dirty="0"/>
          </a:p>
        </p:txBody>
      </p:sp>
      <p:sp>
        <p:nvSpPr>
          <p:cNvPr id="4" name="Content Placeholder 3"/>
          <p:cNvSpPr>
            <a:spLocks noGrp="1"/>
          </p:cNvSpPr>
          <p:nvPr>
            <p:ph idx="1"/>
          </p:nvPr>
        </p:nvSpPr>
        <p:spPr>
          <a:xfrm>
            <a:off x="457200" y="1371600"/>
            <a:ext cx="8229600" cy="5105400"/>
          </a:xfrm>
        </p:spPr>
        <p:txBody>
          <a:bodyPr>
            <a:noAutofit/>
          </a:bodyPr>
          <a:lstStyle/>
          <a:p>
            <a:pPr marL="0" indent="0">
              <a:buNone/>
            </a:pPr>
            <a:r>
              <a:rPr lang="en-US" sz="1800" dirty="0" smtClean="0"/>
              <a:t>Scripture </a:t>
            </a:r>
            <a:r>
              <a:rPr lang="en-US" sz="1800" dirty="0"/>
              <a:t>awareness grew after the Second Vatican Council. Mass was celebrated in the vernacular and so the Scripture readings at Mass were read entirely in English. Adult faith formation programs began to develop, and the most common program run at a parish focused on Scripture study. The Charismatic movement and the rise of prayer groups exposed Catholics to Scripture even more. All of this contributed to Catholics becoming more familiar with the Bible and more interested in reading the Scriptures and praying with them.</a:t>
            </a:r>
          </a:p>
          <a:p>
            <a:pPr marL="0" indent="0">
              <a:buNone/>
            </a:pPr>
            <a:endParaRPr lang="en-US" sz="1800" dirty="0" smtClean="0"/>
          </a:p>
          <a:p>
            <a:pPr marL="0" indent="0">
              <a:buNone/>
            </a:pPr>
            <a:r>
              <a:rPr lang="en-US" sz="1800" dirty="0" smtClean="0"/>
              <a:t>In </a:t>
            </a:r>
            <a:r>
              <a:rPr lang="en-US" sz="1800" dirty="0"/>
              <a:t>a round-about way, aspects of U.S. culture also have encouraged Catholics to become more familiar with the Scriptures. References to John 3:16 appear in the stands at sporting events. Catholics who hear of and see other Christians quote or cite Scripture verses wonder why they cannot. Such experiences lead Catholics to seek familiarity with the Bible.</a:t>
            </a:r>
          </a:p>
          <a:p>
            <a:pPr marL="0" indent="0">
              <a:buNone/>
            </a:pPr>
            <a:endParaRPr lang="en-US" sz="1800" dirty="0" smtClean="0"/>
          </a:p>
          <a:p>
            <a:pPr marL="0" indent="0">
              <a:buNone/>
            </a:pPr>
            <a:r>
              <a:rPr lang="en-US" sz="1800" dirty="0" smtClean="0"/>
              <a:t>Such </a:t>
            </a:r>
            <a:r>
              <a:rPr lang="en-US" sz="1800" dirty="0"/>
              <a:t>attitudinal changes bode well for Catholics, especially when reading and praying with the Word of God leads to lessons learned, hearts inspired and lives profoundly moved for good.</a:t>
            </a:r>
          </a:p>
          <a:p>
            <a:pPr marL="0" indent="0">
              <a:buNone/>
            </a:pPr>
            <a:endParaRPr lang="en-US" sz="1800" dirty="0"/>
          </a:p>
        </p:txBody>
      </p:sp>
    </p:spTree>
    <p:extLst>
      <p:ext uri="{BB962C8B-B14F-4D97-AF65-F5344CB8AC3E}">
        <p14:creationId xmlns:p14="http://schemas.microsoft.com/office/powerpoint/2010/main" val="2080601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a:t>
            </a:r>
            <a:r>
              <a:rPr lang="en-US" dirty="0" smtClean="0"/>
              <a:t>Catholicism 101</a:t>
            </a:r>
            <a:endParaRPr lang="en-US" dirty="0"/>
          </a:p>
        </p:txBody>
      </p:sp>
      <p:sp>
        <p:nvSpPr>
          <p:cNvPr id="3" name="Content Placeholder 2"/>
          <p:cNvSpPr>
            <a:spLocks noGrp="1"/>
          </p:cNvSpPr>
          <p:nvPr>
            <p:ph idx="1"/>
          </p:nvPr>
        </p:nvSpPr>
        <p:spPr/>
        <p:txBody>
          <a:bodyPr>
            <a:normAutofit/>
          </a:bodyPr>
          <a:lstStyle/>
          <a:p>
            <a:r>
              <a:rPr lang="en-US" dirty="0" smtClean="0"/>
              <a:t>Celibacy is the normal requirement for priests.</a:t>
            </a:r>
          </a:p>
          <a:p>
            <a:r>
              <a:rPr lang="en-US" dirty="0" smtClean="0"/>
              <a:t>It is right to pray for the dead.</a:t>
            </a:r>
          </a:p>
          <a:p>
            <a:r>
              <a:rPr lang="en-US" dirty="0" smtClean="0"/>
              <a:t>It is right to pray to the saints, especially Mary.</a:t>
            </a:r>
          </a:p>
          <a:p>
            <a:r>
              <a:rPr lang="en-US" dirty="0" smtClean="0"/>
              <a:t>Mary is subordinate to Jesus Christ.</a:t>
            </a:r>
          </a:p>
          <a:p>
            <a:r>
              <a:rPr lang="en-US" dirty="0" smtClean="0"/>
              <a:t>Mary is the “Mother of God.”</a:t>
            </a:r>
          </a:p>
          <a:p>
            <a:r>
              <a:rPr lang="en-US" dirty="0" smtClean="0"/>
              <a:t>Mary can be called </a:t>
            </a:r>
            <a:r>
              <a:rPr lang="en-US" dirty="0" err="1" smtClean="0"/>
              <a:t>mediatrix</a:t>
            </a:r>
            <a:r>
              <a:rPr lang="en-US" dirty="0" smtClean="0"/>
              <a:t>.</a:t>
            </a:r>
          </a:p>
          <a:p>
            <a:r>
              <a:rPr lang="en-US" dirty="0" smtClean="0"/>
              <a:t>The Immaculate Conception of Mary is truth.</a:t>
            </a:r>
          </a:p>
          <a:p>
            <a:r>
              <a:rPr lang="en-US" dirty="0" smtClean="0"/>
              <a:t>Mary was a perpetual virgin.</a:t>
            </a:r>
          </a:p>
        </p:txBody>
      </p:sp>
    </p:spTree>
    <p:extLst>
      <p:ext uri="{BB962C8B-B14F-4D97-AF65-F5344CB8AC3E}">
        <p14:creationId xmlns:p14="http://schemas.microsoft.com/office/powerpoint/2010/main" val="354469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a:t>
            </a:r>
            <a:r>
              <a:rPr lang="en-US" dirty="0" smtClean="0"/>
              <a:t>Catholicism 101</a:t>
            </a:r>
            <a:endParaRPr lang="en-US" dirty="0"/>
          </a:p>
        </p:txBody>
      </p:sp>
      <p:sp>
        <p:nvSpPr>
          <p:cNvPr id="3" name="Content Placeholder 2"/>
          <p:cNvSpPr>
            <a:spLocks noGrp="1"/>
          </p:cNvSpPr>
          <p:nvPr>
            <p:ph idx="1"/>
          </p:nvPr>
        </p:nvSpPr>
        <p:spPr/>
        <p:txBody>
          <a:bodyPr>
            <a:normAutofit/>
          </a:bodyPr>
          <a:lstStyle/>
          <a:p>
            <a:r>
              <a:rPr lang="en-US" dirty="0" smtClean="0"/>
              <a:t>Mary was assumed into heaven.</a:t>
            </a:r>
          </a:p>
          <a:p>
            <a:r>
              <a:rPr lang="en-US" dirty="0" smtClean="0"/>
              <a:t>Mary is “pre-eminent, wholly unique” among Christians.</a:t>
            </a:r>
          </a:p>
          <a:p>
            <a:r>
              <a:rPr lang="en-US" dirty="0" smtClean="0"/>
              <a:t>Catholic orthodoxy is biblical Christianity.</a:t>
            </a:r>
          </a:p>
          <a:p>
            <a:r>
              <a:rPr lang="en-US" dirty="0" smtClean="0"/>
              <a:t>The whole body of Christ “cannot err in belief.”</a:t>
            </a:r>
          </a:p>
          <a:p>
            <a:r>
              <a:rPr lang="en-US" dirty="0" smtClean="0"/>
              <a:t>Penance is to be offered in the Confessional at least once a year.</a:t>
            </a:r>
          </a:p>
          <a:p>
            <a:r>
              <a:rPr lang="en-US" dirty="0" smtClean="0"/>
              <a:t>It is the sacred duty of Christians to evangelize the world.</a:t>
            </a:r>
          </a:p>
          <a:p>
            <a:r>
              <a:rPr lang="en-US" dirty="0" smtClean="0"/>
              <a:t>The devil is real.</a:t>
            </a:r>
          </a:p>
          <a:p>
            <a:r>
              <a:rPr lang="en-US" dirty="0" smtClean="0"/>
              <a:t>Purgatory is a true doctrine.</a:t>
            </a:r>
          </a:p>
          <a:p>
            <a:r>
              <a:rPr lang="en-US" dirty="0" smtClean="0"/>
              <a:t>Heaven and hell are eternal.</a:t>
            </a:r>
            <a:endParaRPr lang="en-US" dirty="0"/>
          </a:p>
        </p:txBody>
      </p:sp>
    </p:spTree>
    <p:extLst>
      <p:ext uri="{BB962C8B-B14F-4D97-AF65-F5344CB8AC3E}">
        <p14:creationId xmlns:p14="http://schemas.microsoft.com/office/powerpoint/2010/main" val="354469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Autofit/>
          </a:bodyPr>
          <a:lstStyle/>
          <a:p>
            <a:r>
              <a:rPr lang="en-US" sz="1800" dirty="0" smtClean="0"/>
              <a:t>It does make a difference what man believes and how man worships God.</a:t>
            </a:r>
          </a:p>
          <a:p>
            <a:r>
              <a:rPr lang="en-US" sz="1800" dirty="0" smtClean="0"/>
              <a:t>The purpose of this study is to introduce major “</a:t>
            </a:r>
            <a:r>
              <a:rPr lang="en-US" sz="1800" smtClean="0"/>
              <a:t>religious organizations” </a:t>
            </a:r>
            <a:r>
              <a:rPr lang="en-US" sz="1800" dirty="0" smtClean="0"/>
              <a:t>(denominations) profiling many religious leaders, doctrines, beliefs and practices.</a:t>
            </a:r>
          </a:p>
          <a:p>
            <a:r>
              <a:rPr lang="en-US" sz="1800" dirty="0" smtClean="0"/>
              <a:t>Basics of the Christian Faith:</a:t>
            </a:r>
          </a:p>
          <a:p>
            <a:pPr lvl="1"/>
            <a:r>
              <a:rPr lang="en-US" sz="1800" dirty="0" smtClean="0"/>
              <a:t>There is only one God, the omnipotent Creator, who is all-powerful and all-loving (Gen. 1:1; Deut. 6:4; Is. 43:10; John 17:3).</a:t>
            </a:r>
          </a:p>
          <a:p>
            <a:pPr lvl="1"/>
            <a:r>
              <a:rPr lang="en-US" sz="1800" dirty="0" smtClean="0"/>
              <a:t>This one God exists eternally in three Persons: Father, Son, and Holy Spirit (Matt. 28:19-20; John 1:1; Eph. 4:4-6).</a:t>
            </a:r>
          </a:p>
          <a:p>
            <a:pPr lvl="1"/>
            <a:r>
              <a:rPr lang="en-US" sz="1800" dirty="0"/>
              <a:t>The Bible is the Word of God and is the ultimate authority for God’s people (2 Tim. 3:14-17).</a:t>
            </a:r>
          </a:p>
          <a:p>
            <a:pPr lvl="1"/>
            <a:r>
              <a:rPr lang="en-US" sz="1800" dirty="0"/>
              <a:t>Jesus Christ is human and divine.  He was born of the Virgin Mary and is the Son of God and Lord.  He is the only Savior (Luke 1:34-35; John 14:6; Acts 4:12; Phil. 2:5-9</a:t>
            </a:r>
            <a:r>
              <a:rPr lang="en-US" sz="1800" dirty="0" smtClean="0"/>
              <a:t>).</a:t>
            </a:r>
            <a:endParaRPr lang="en-US" sz="1800" dirty="0"/>
          </a:p>
        </p:txBody>
      </p:sp>
    </p:spTree>
    <p:extLst>
      <p:ext uri="{BB962C8B-B14F-4D97-AF65-F5344CB8AC3E}">
        <p14:creationId xmlns:p14="http://schemas.microsoft.com/office/powerpoint/2010/main" val="95917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Lutheranism</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000142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Lutheranism</a:t>
            </a:r>
            <a:endParaRPr lang="en-US" dirty="0"/>
          </a:p>
        </p:txBody>
      </p:sp>
      <p:sp>
        <p:nvSpPr>
          <p:cNvPr id="3" name="Content Placeholder 2"/>
          <p:cNvSpPr>
            <a:spLocks noGrp="1"/>
          </p:cNvSpPr>
          <p:nvPr>
            <p:ph idx="1"/>
          </p:nvPr>
        </p:nvSpPr>
        <p:spPr/>
        <p:txBody>
          <a:bodyPr>
            <a:normAutofit fontScale="77500" lnSpcReduction="20000"/>
          </a:bodyPr>
          <a:lstStyle/>
          <a:p>
            <a:r>
              <a:rPr lang="en-US" dirty="0"/>
              <a:t>O</a:t>
            </a:r>
            <a:r>
              <a:rPr lang="en-US" dirty="0" smtClean="0"/>
              <a:t>ldest of existing Protestant churches.</a:t>
            </a:r>
          </a:p>
          <a:p>
            <a:r>
              <a:rPr lang="en-US" dirty="0"/>
              <a:t>Martin Luther (1483-1546), during his doctoral studies, uncovered what he believed to be significant differences between the teachings of the Bible and those of Roman Catholicism.  He therefore set out to motivate the Roman Catholic Church to reform its theology and practices so it would be more in line with the Word of God</a:t>
            </a:r>
            <a:r>
              <a:rPr lang="en-US" dirty="0" smtClean="0"/>
              <a:t>.</a:t>
            </a:r>
          </a:p>
          <a:p>
            <a:r>
              <a:rPr lang="en-US" dirty="0" smtClean="0"/>
              <a:t>Luther’s intention was to reform the Roman Church, not to start a new one.  However, his act started a great movement known as the Protestant Reformation.</a:t>
            </a:r>
          </a:p>
          <a:p>
            <a:r>
              <a:rPr lang="en-US" dirty="0" smtClean="0"/>
              <a:t>Completing his doctoral work at age 28, Luther took a teaching position at the University of Wittenberg.</a:t>
            </a:r>
          </a:p>
          <a:p>
            <a:r>
              <a:rPr lang="en-US" dirty="0" smtClean="0"/>
              <a:t>Lutheranism is traced to the Eve of All Saints Day, October 31, 1517.</a:t>
            </a:r>
          </a:p>
          <a:p>
            <a:r>
              <a:rPr lang="en-US" dirty="0"/>
              <a:t>On that date, Martin Luther </a:t>
            </a:r>
            <a:r>
              <a:rPr lang="en-US" dirty="0" smtClean="0"/>
              <a:t>nailed </a:t>
            </a:r>
            <a:r>
              <a:rPr lang="en-US" dirty="0"/>
              <a:t>his 95 theses to the door of the Church at Wittenberg, Germany</a:t>
            </a:r>
            <a:r>
              <a:rPr lang="en-US" dirty="0" smtClean="0"/>
              <a:t>.</a:t>
            </a:r>
          </a:p>
          <a:p>
            <a:r>
              <a:rPr lang="en-US" dirty="0"/>
              <a:t>Martin Luther was a </a:t>
            </a:r>
          </a:p>
          <a:p>
            <a:pPr lvl="1"/>
            <a:r>
              <a:rPr lang="en-US" sz="2400" dirty="0"/>
              <a:t>Roman Catholic priest;</a:t>
            </a:r>
          </a:p>
          <a:p>
            <a:pPr lvl="1"/>
            <a:r>
              <a:rPr lang="en-US" sz="2400" dirty="0"/>
              <a:t>Young German had studied to be a lawyer;</a:t>
            </a:r>
          </a:p>
          <a:p>
            <a:pPr lvl="1"/>
            <a:r>
              <a:rPr lang="en-US" sz="2400" dirty="0"/>
              <a:t>A defender of his faith</a:t>
            </a:r>
            <a:r>
              <a:rPr lang="en-US" sz="2400" dirty="0" smtClean="0"/>
              <a:t>.</a:t>
            </a:r>
            <a:endParaRPr lang="en-US" sz="2400" dirty="0"/>
          </a:p>
        </p:txBody>
      </p:sp>
    </p:spTree>
    <p:extLst>
      <p:ext uri="{BB962C8B-B14F-4D97-AF65-F5344CB8AC3E}">
        <p14:creationId xmlns:p14="http://schemas.microsoft.com/office/powerpoint/2010/main" val="256763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Lutheranism</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Martin Luther’s concerns included…</a:t>
            </a:r>
          </a:p>
          <a:p>
            <a:r>
              <a:rPr lang="en-US" b="1" i="1" dirty="0" smtClean="0"/>
              <a:t>The power of the pope.</a:t>
            </a:r>
            <a:r>
              <a:rPr lang="en-US" dirty="0" smtClean="0"/>
              <a:t>  Luther saw virtually no scriptural authority for it.</a:t>
            </a:r>
          </a:p>
          <a:p>
            <a:r>
              <a:rPr lang="en-US" b="1" i="1" dirty="0" smtClean="0"/>
              <a:t>The abuse involved in the sale of indulgences.</a:t>
            </a:r>
            <a:r>
              <a:rPr lang="en-US" dirty="0" smtClean="0"/>
              <a:t>  Luther had noticed that an increasing number of people were failing to show up at church for confession, and the reason became clear to him.  Why go to confession when you can purchase indulgences to cover the sins you are going to commit?  The profits the Roman Catholic Church made from the sale of indulgences financed the building of Saint Peter’s Basilica in Rome.</a:t>
            </a:r>
            <a:endParaRPr lang="en-US" b="1" i="1" dirty="0" smtClean="0"/>
          </a:p>
          <a:p>
            <a:r>
              <a:rPr lang="en-US" b="1" i="1" dirty="0" smtClean="0"/>
              <a:t>The teachings that souls are in purgatory.</a:t>
            </a:r>
            <a:r>
              <a:rPr lang="en-US" dirty="0" smtClean="0"/>
              <a:t> Either Christ’s atonement is sufficient or it is not.  If it is fully sufficient, then those who trust in Christ go to heaven because they are justified.  They need no further purging in purgatory.</a:t>
            </a:r>
            <a:endParaRPr lang="en-US" b="1" i="1" dirty="0"/>
          </a:p>
        </p:txBody>
      </p:sp>
    </p:spTree>
    <p:extLst>
      <p:ext uri="{BB962C8B-B14F-4D97-AF65-F5344CB8AC3E}">
        <p14:creationId xmlns:p14="http://schemas.microsoft.com/office/powerpoint/2010/main" val="145019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Saint Peter’s Basilica in Rome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3429000" cy="2388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97" y="4042733"/>
            <a:ext cx="3429000" cy="2513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2191" y="2133600"/>
            <a:ext cx="5294193" cy="3528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6061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Lutheranism</a:t>
            </a:r>
          </a:p>
        </p:txBody>
      </p:sp>
      <p:sp>
        <p:nvSpPr>
          <p:cNvPr id="3" name="Content Placeholder 2"/>
          <p:cNvSpPr>
            <a:spLocks noGrp="1"/>
          </p:cNvSpPr>
          <p:nvPr>
            <p:ph idx="1"/>
          </p:nvPr>
        </p:nvSpPr>
        <p:spPr/>
        <p:txBody>
          <a:bodyPr>
            <a:normAutofit fontScale="77500" lnSpcReduction="20000"/>
          </a:bodyPr>
          <a:lstStyle/>
          <a:p>
            <a:r>
              <a:rPr lang="en-US" dirty="0" smtClean="0"/>
              <a:t>Luther’s 95 Theses caused a firestorm.</a:t>
            </a:r>
          </a:p>
          <a:p>
            <a:r>
              <a:rPr lang="en-US" dirty="0" smtClean="0"/>
              <a:t>The Roman Catholic pope and religious authorities pressured Luther to repent and recant his view, but he refused, taking an ever-stronger stance against these and other theological errors.</a:t>
            </a:r>
          </a:p>
          <a:p>
            <a:r>
              <a:rPr lang="en-US" dirty="0" smtClean="0"/>
              <a:t>Luther argued against the idea that one must confess sins to a priest.  He argued from the Bible that Christians confess directly to God and do not need an earthly priest.</a:t>
            </a:r>
          </a:p>
          <a:p>
            <a:r>
              <a:rPr lang="en-US" dirty="0" smtClean="0"/>
              <a:t>Luther’s position obviously threatened the very heart of Roman Catholic ritual.</a:t>
            </a:r>
          </a:p>
          <a:p>
            <a:r>
              <a:rPr lang="en-US" dirty="0" smtClean="0"/>
              <a:t>Luther hoped to bring reformation to the church, but ended up bringing division to the church.</a:t>
            </a:r>
          </a:p>
          <a:p>
            <a:r>
              <a:rPr lang="en-US" dirty="0" smtClean="0"/>
              <a:t>The Roman Catholic Church refused to change its ways.</a:t>
            </a:r>
          </a:p>
          <a:p>
            <a:r>
              <a:rPr lang="en-US" dirty="0" smtClean="0"/>
              <a:t>The pope excommunicated Luther and Luther refused to recognize the authority of the pope.</a:t>
            </a:r>
          </a:p>
          <a:p>
            <a:r>
              <a:rPr lang="en-US" dirty="0" smtClean="0"/>
              <a:t>Luther did not coin the term “Lutheran.”  It was initially used by his enemies and eventually Luther’s followers used it as a badge of honor.</a:t>
            </a:r>
          </a:p>
          <a:p>
            <a:r>
              <a:rPr lang="en-US" dirty="0" smtClean="0"/>
              <a:t>In 1529 Luther wrote both his Large Catechism and his Small Catechism.</a:t>
            </a:r>
          </a:p>
        </p:txBody>
      </p:sp>
    </p:spTree>
    <p:extLst>
      <p:ext uri="{BB962C8B-B14F-4D97-AF65-F5344CB8AC3E}">
        <p14:creationId xmlns:p14="http://schemas.microsoft.com/office/powerpoint/2010/main" val="182473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Lutheranism</a:t>
            </a:r>
          </a:p>
        </p:txBody>
      </p:sp>
      <p:sp>
        <p:nvSpPr>
          <p:cNvPr id="3" name="Content Placeholder 2"/>
          <p:cNvSpPr>
            <a:spLocks noGrp="1"/>
          </p:cNvSpPr>
          <p:nvPr>
            <p:ph idx="1"/>
          </p:nvPr>
        </p:nvSpPr>
        <p:spPr/>
        <p:txBody>
          <a:bodyPr>
            <a:normAutofit fontScale="85000" lnSpcReduction="10000"/>
          </a:bodyPr>
          <a:lstStyle/>
          <a:p>
            <a:r>
              <a:rPr lang="en-US" dirty="0"/>
              <a:t>In 1537, in association with Philipp Melanchthon (1497-1560) and some other German reformers, he wrote the </a:t>
            </a:r>
            <a:r>
              <a:rPr lang="en-US" dirty="0" err="1"/>
              <a:t>Smalcald</a:t>
            </a:r>
            <a:r>
              <a:rPr lang="en-US" dirty="0"/>
              <a:t> Articles of Faith.</a:t>
            </a:r>
          </a:p>
          <a:p>
            <a:r>
              <a:rPr lang="en-US" dirty="0" smtClean="0"/>
              <a:t>Lutheran beliefs first widely penetrated Germany and Scandinavia but soon enough spread throughout the world.</a:t>
            </a:r>
          </a:p>
          <a:p>
            <a:r>
              <a:rPr lang="en-US" dirty="0" smtClean="0"/>
              <a:t>Luther translated the Bible from Latin into German, and because of the recent invention of Gutenberg’s printing press, he was able to make this translation widely available to common people.</a:t>
            </a:r>
          </a:p>
          <a:p>
            <a:r>
              <a:rPr lang="en-US" dirty="0" smtClean="0"/>
              <a:t>When Luther died, some of his followers debated some of the finer points of theology.  However, Lutheran orthodoxy was quickly consolidated in a single book entitled “The Book of Concord” (concord means “agreement” or “unity of mind”).</a:t>
            </a:r>
          </a:p>
          <a:p>
            <a:r>
              <a:rPr lang="en-US" dirty="0" smtClean="0"/>
              <a:t>This book contains the Apostle’s Creed, the Nicene Creed, the </a:t>
            </a:r>
            <a:r>
              <a:rPr lang="en-US" dirty="0" err="1" smtClean="0"/>
              <a:t>Athanasian</a:t>
            </a:r>
            <a:r>
              <a:rPr lang="en-US" dirty="0" smtClean="0"/>
              <a:t> Creed, the Augsburg Confession, Luther’s Small Catechism, Luther’s Large Catechism, and the </a:t>
            </a:r>
            <a:r>
              <a:rPr lang="en-US" dirty="0" err="1" smtClean="0"/>
              <a:t>Smalcald</a:t>
            </a:r>
            <a:r>
              <a:rPr lang="en-US" dirty="0" smtClean="0"/>
              <a:t> Articles of Faith.</a:t>
            </a:r>
          </a:p>
        </p:txBody>
      </p:sp>
    </p:spTree>
    <p:extLst>
      <p:ext uri="{BB962C8B-B14F-4D97-AF65-F5344CB8AC3E}">
        <p14:creationId xmlns:p14="http://schemas.microsoft.com/office/powerpoint/2010/main" val="222055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Lutheranism</a:t>
            </a:r>
          </a:p>
        </p:txBody>
      </p:sp>
      <p:sp>
        <p:nvSpPr>
          <p:cNvPr id="3" name="Content Placeholder 2"/>
          <p:cNvSpPr>
            <a:spLocks noGrp="1"/>
          </p:cNvSpPr>
          <p:nvPr>
            <p:ph idx="1"/>
          </p:nvPr>
        </p:nvSpPr>
        <p:spPr/>
        <p:txBody>
          <a:bodyPr/>
          <a:lstStyle/>
          <a:p>
            <a:r>
              <a:rPr lang="en-US" dirty="0" smtClean="0"/>
              <a:t>Some Lutheran churches have departed from “The Book of Concord” and have grown more liberal in theology.</a:t>
            </a:r>
          </a:p>
          <a:p>
            <a:r>
              <a:rPr lang="en-US" dirty="0" smtClean="0"/>
              <a:t>The local church is the basic unit of Lutheran government.</a:t>
            </a:r>
          </a:p>
          <a:p>
            <a:r>
              <a:rPr lang="en-US" dirty="0" smtClean="0"/>
              <a:t>Churches own their own property and select their own pastors.</a:t>
            </a:r>
          </a:p>
          <a:p>
            <a:r>
              <a:rPr lang="en-US" dirty="0" smtClean="0"/>
              <a:t>On a broader level, synods are composed of pastors and lay representatives who are elected by the congregations.</a:t>
            </a:r>
          </a:p>
          <a:p>
            <a:r>
              <a:rPr lang="en-US" dirty="0" smtClean="0"/>
              <a:t>Synods only have power as local churches delegate it to them.</a:t>
            </a:r>
          </a:p>
          <a:p>
            <a:r>
              <a:rPr lang="en-US" dirty="0" smtClean="0"/>
              <a:t>Sometimes these synods are under a larger general body called a conference.</a:t>
            </a:r>
          </a:p>
        </p:txBody>
      </p:sp>
    </p:spTree>
    <p:extLst>
      <p:ext uri="{BB962C8B-B14F-4D97-AF65-F5344CB8AC3E}">
        <p14:creationId xmlns:p14="http://schemas.microsoft.com/office/powerpoint/2010/main" val="187405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Lutheranism - Traditions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Endorse Nicene Creed, Apostles Creed, </a:t>
            </a:r>
            <a:r>
              <a:rPr lang="en-US" dirty="0" err="1"/>
              <a:t>Athanasian</a:t>
            </a:r>
            <a:r>
              <a:rPr lang="en-US" dirty="0"/>
              <a:t> Creed and also the Augsburg Confession, and others (</a:t>
            </a:r>
            <a:r>
              <a:rPr lang="en-US" dirty="0" err="1"/>
              <a:t>Luth</a:t>
            </a:r>
            <a:r>
              <a:rPr lang="en-US" dirty="0"/>
              <a:t> Catechism, p. 81,82).</a:t>
            </a:r>
          </a:p>
          <a:p>
            <a:r>
              <a:rPr lang="en-US" dirty="0"/>
              <a:t>The Lutheran Church is one of the branches along with other denominations (L. Catechism, p. 108).  Evangelical Lutheran church is the one established on </a:t>
            </a:r>
            <a:r>
              <a:rPr lang="en-US" dirty="0" smtClean="0"/>
              <a:t>Pentecost </a:t>
            </a:r>
            <a:r>
              <a:rPr lang="en-US" dirty="0"/>
              <a:t>(L. Catechism, p. 110).</a:t>
            </a:r>
          </a:p>
          <a:p>
            <a:r>
              <a:rPr lang="en-US" dirty="0"/>
              <a:t>“Justification by faith alone in Jesus Christ is held to be the central doctrine of the word of God” (Government Report of Denominations, Vol. 2, p. 853).  Added “alone” to Romans 3:28, German Bible, See Catechism p. 104</a:t>
            </a:r>
            <a:r>
              <a:rPr lang="en-US" dirty="0" smtClean="0"/>
              <a:t>.</a:t>
            </a:r>
          </a:p>
          <a:p>
            <a:r>
              <a:rPr lang="en-US" dirty="0"/>
              <a:t>Christ does not specify the mode of baptism.  It may be performed in any one of three ways; namely, by sprinkling, pouring or immersion.  One mode is just as valid as another (Luther’s Catechism, Stump, p. 147</a:t>
            </a:r>
            <a:r>
              <a:rPr lang="en-US" dirty="0" smtClean="0"/>
              <a:t>).</a:t>
            </a:r>
          </a:p>
          <a:p>
            <a:r>
              <a:rPr lang="en-US" dirty="0"/>
              <a:t>“Christ has commanded that little children should be brought to him and we obey this command by baptizing them and teaching them” (Lutheran Catechism, Stump, p. 146</a:t>
            </a:r>
            <a:r>
              <a:rPr lang="en-US" dirty="0" smtClean="0"/>
              <a:t>).  “</a:t>
            </a:r>
            <a:r>
              <a:rPr lang="en-US" dirty="0"/>
              <a:t>They have inherited a sinful heart, and the germs of sin in them will soon grow” (Lutheran Catechism, Stump, p. 146</a:t>
            </a:r>
            <a:r>
              <a:rPr lang="en-US" dirty="0" smtClean="0"/>
              <a:t>).</a:t>
            </a:r>
          </a:p>
        </p:txBody>
      </p:sp>
    </p:spTree>
    <p:extLst>
      <p:ext uri="{BB962C8B-B14F-4D97-AF65-F5344CB8AC3E}">
        <p14:creationId xmlns:p14="http://schemas.microsoft.com/office/powerpoint/2010/main" val="5486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Lutheranism - Traditions</a:t>
            </a:r>
            <a:endParaRPr lang="en-US" dirty="0"/>
          </a:p>
        </p:txBody>
      </p:sp>
      <p:sp>
        <p:nvSpPr>
          <p:cNvPr id="3" name="Content Placeholder 2"/>
          <p:cNvSpPr>
            <a:spLocks noGrp="1"/>
          </p:cNvSpPr>
          <p:nvPr>
            <p:ph idx="1"/>
          </p:nvPr>
        </p:nvSpPr>
        <p:spPr/>
        <p:txBody>
          <a:bodyPr>
            <a:normAutofit/>
          </a:bodyPr>
          <a:lstStyle/>
          <a:p>
            <a:r>
              <a:rPr lang="en-US" dirty="0" smtClean="0"/>
              <a:t>The Lord’s Supper is the sacrament </a:t>
            </a:r>
            <a:r>
              <a:rPr lang="en-US" dirty="0"/>
              <a:t>through which forgiveness of sins is promised (Lutheran Catechism, p. 159</a:t>
            </a:r>
            <a:r>
              <a:rPr lang="en-US" dirty="0" smtClean="0"/>
              <a:t>).  “</a:t>
            </a:r>
            <a:r>
              <a:rPr lang="en-US" dirty="0"/>
              <a:t>Always </a:t>
            </a:r>
            <a:r>
              <a:rPr lang="en-US" dirty="0" smtClean="0"/>
              <a:t>preceded </a:t>
            </a:r>
            <a:r>
              <a:rPr lang="en-US" dirty="0"/>
              <a:t>by service of confession and absolution” (Lutheran Catechism, p. 161</a:t>
            </a:r>
            <a:r>
              <a:rPr lang="en-US" dirty="0" smtClean="0"/>
              <a:t>).  Christ </a:t>
            </a:r>
            <a:r>
              <a:rPr lang="en-US" dirty="0"/>
              <a:t>conferred upon the church the “Power of the Keys” to remit sins – so the minister uses the power and pronounces the absolution (Lutheran Catechism, p. 161</a:t>
            </a:r>
            <a:r>
              <a:rPr lang="en-US" dirty="0" smtClean="0"/>
              <a:t>).</a:t>
            </a:r>
          </a:p>
          <a:p>
            <a:r>
              <a:rPr lang="en-US" dirty="0"/>
              <a:t>The Ten Commandments are for us and all God’s creatures (Lutheran Catechism, p. 41-42</a:t>
            </a:r>
            <a:r>
              <a:rPr lang="en-US" dirty="0" smtClean="0"/>
              <a:t>).  [They </a:t>
            </a:r>
            <a:r>
              <a:rPr lang="en-US" dirty="0"/>
              <a:t>omit the 2</a:t>
            </a:r>
            <a:r>
              <a:rPr lang="en-US" baseline="30000" dirty="0"/>
              <a:t>nd</a:t>
            </a:r>
            <a:r>
              <a:rPr lang="en-US" dirty="0"/>
              <a:t> Commandment in their listing, like Catholics do (Lutheran Catechism, p. 17</a:t>
            </a:r>
            <a:r>
              <a:rPr lang="en-US" dirty="0" smtClean="0"/>
              <a:t>)].</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486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Lutheranism – Various Divisions</a:t>
            </a:r>
            <a:endParaRPr lang="en-US" dirty="0"/>
          </a:p>
        </p:txBody>
      </p:sp>
      <p:sp>
        <p:nvSpPr>
          <p:cNvPr id="3" name="Content Placeholder 2"/>
          <p:cNvSpPr>
            <a:spLocks noGrp="1"/>
          </p:cNvSpPr>
          <p:nvPr>
            <p:ph idx="1"/>
          </p:nvPr>
        </p:nvSpPr>
        <p:spPr/>
        <p:txBody>
          <a:bodyPr/>
          <a:lstStyle/>
          <a:p>
            <a:r>
              <a:rPr lang="en-US" dirty="0" smtClean="0"/>
              <a:t>The American Association of Lutheran Churches – 1987</a:t>
            </a:r>
          </a:p>
          <a:p>
            <a:r>
              <a:rPr lang="en-US" dirty="0" smtClean="0"/>
              <a:t>Association of Free Lutheran Congregations – 1962</a:t>
            </a:r>
          </a:p>
          <a:p>
            <a:r>
              <a:rPr lang="en-US" dirty="0" smtClean="0"/>
              <a:t>Church of the Lutheran Brethren of America – 1900</a:t>
            </a:r>
          </a:p>
          <a:p>
            <a:r>
              <a:rPr lang="en-US" dirty="0" smtClean="0"/>
              <a:t>Evangelical Lutheran Church in America – 1987</a:t>
            </a:r>
          </a:p>
          <a:p>
            <a:r>
              <a:rPr lang="en-US" dirty="0" smtClean="0"/>
              <a:t>Evangelical Lutheran Synod – 1918</a:t>
            </a:r>
          </a:p>
          <a:p>
            <a:r>
              <a:rPr lang="en-US" dirty="0" smtClean="0"/>
              <a:t>The Lutheran Church – Missouri Synod – 1847</a:t>
            </a:r>
          </a:p>
          <a:p>
            <a:r>
              <a:rPr lang="en-US" dirty="0" smtClean="0"/>
              <a:t>Wisconsin Evangelical Lutheran Synod – 1850</a:t>
            </a:r>
          </a:p>
          <a:p>
            <a:endParaRPr lang="en-US" dirty="0"/>
          </a:p>
        </p:txBody>
      </p:sp>
    </p:spTree>
    <p:extLst>
      <p:ext uri="{BB962C8B-B14F-4D97-AF65-F5344CB8AC3E}">
        <p14:creationId xmlns:p14="http://schemas.microsoft.com/office/powerpoint/2010/main" val="2932945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Autofit/>
          </a:bodyPr>
          <a:lstStyle/>
          <a:p>
            <a:pPr lvl="1"/>
            <a:r>
              <a:rPr lang="en-US" sz="1800" dirty="0" smtClean="0"/>
              <a:t>The </a:t>
            </a:r>
            <a:r>
              <a:rPr lang="en-US" sz="1800" dirty="0"/>
              <a:t>life, teaching, and miracles of Jesus serve as a model of truth and goodness for Christians and all of humanity (Matt. 7:24, 28; Luke 8:24-25</a:t>
            </a:r>
            <a:r>
              <a:rPr lang="en-US" sz="1800" dirty="0" smtClean="0"/>
              <a:t>).</a:t>
            </a:r>
          </a:p>
          <a:p>
            <a:pPr lvl="1"/>
            <a:r>
              <a:rPr lang="en-US" sz="1800" dirty="0" smtClean="0"/>
              <a:t>Humans </a:t>
            </a:r>
            <a:r>
              <a:rPr lang="en-US" sz="1800" dirty="0"/>
              <a:t>are made in the image of God and are also fallen because of disobedience and sin (Gen. 1-3; Romans 1-3</a:t>
            </a:r>
            <a:r>
              <a:rPr lang="en-US" sz="1800" dirty="0" smtClean="0"/>
              <a:t>).</a:t>
            </a:r>
          </a:p>
          <a:p>
            <a:pPr lvl="1"/>
            <a:r>
              <a:rPr lang="en-US" sz="1800" dirty="0" smtClean="0"/>
              <a:t>Jesus </a:t>
            </a:r>
            <a:r>
              <a:rPr lang="en-US" sz="1800" dirty="0"/>
              <a:t>died for the sins of a fallen humanity (John 3:16; Rom. 3:21-26; 5:1-21</a:t>
            </a:r>
            <a:r>
              <a:rPr lang="en-US" sz="1800" dirty="0" smtClean="0"/>
              <a:t>).</a:t>
            </a:r>
          </a:p>
          <a:p>
            <a:pPr lvl="1"/>
            <a:r>
              <a:rPr lang="en-US" sz="1800" dirty="0" smtClean="0"/>
              <a:t>Jesus </a:t>
            </a:r>
            <a:r>
              <a:rPr lang="en-US" sz="1800" dirty="0"/>
              <a:t>rose bodily from the grave (Matt. 28:8-9; Luke 24:36-43; John 20:24-29</a:t>
            </a:r>
            <a:r>
              <a:rPr lang="en-US" sz="1800" dirty="0" smtClean="0"/>
              <a:t>).</a:t>
            </a:r>
          </a:p>
          <a:p>
            <a:pPr lvl="1"/>
            <a:r>
              <a:rPr lang="en-US" sz="1800" dirty="0"/>
              <a:t>Jesus Christ will return visibly to the earth again (Matt. 24:23-31; 1 Thess. 4:13-18).</a:t>
            </a:r>
          </a:p>
          <a:p>
            <a:pPr lvl="1"/>
            <a:r>
              <a:rPr lang="en-US" sz="1800" dirty="0"/>
              <a:t>The church is the body of Christ.  There is only one body of Christ (Matt. 16:18).  Union with Christ and the church is shown in baptism and the celebration of the Lord’s Supper</a:t>
            </a:r>
            <a:r>
              <a:rPr lang="en-US" sz="1800" dirty="0" smtClean="0"/>
              <a:t>.</a:t>
            </a:r>
            <a:endParaRPr lang="en-US" sz="1800" dirty="0"/>
          </a:p>
        </p:txBody>
      </p:sp>
    </p:spTree>
    <p:extLst>
      <p:ext uri="{BB962C8B-B14F-4D97-AF65-F5344CB8AC3E}">
        <p14:creationId xmlns:p14="http://schemas.microsoft.com/office/powerpoint/2010/main" val="291113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Episcopalian</a:t>
            </a:r>
          </a:p>
        </p:txBody>
      </p:sp>
      <p:sp>
        <p:nvSpPr>
          <p:cNvPr id="3" name="Content Placeholder 2"/>
          <p:cNvSpPr>
            <a:spLocks noGrp="1"/>
          </p:cNvSpPr>
          <p:nvPr>
            <p:ph idx="1"/>
          </p:nvPr>
        </p:nvSpPr>
        <p:spPr/>
        <p:txBody>
          <a:bodyPr>
            <a:normAutofit/>
          </a:bodyPr>
          <a:lstStyle/>
          <a:p>
            <a:endParaRPr lang="en-US" dirty="0" smtClean="0"/>
          </a:p>
        </p:txBody>
      </p:sp>
    </p:spTree>
    <p:extLst>
      <p:ext uri="{BB962C8B-B14F-4D97-AF65-F5344CB8AC3E}">
        <p14:creationId xmlns:p14="http://schemas.microsoft.com/office/powerpoint/2010/main" val="1607300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Episcopalian</a:t>
            </a:r>
          </a:p>
        </p:txBody>
      </p:sp>
      <p:sp>
        <p:nvSpPr>
          <p:cNvPr id="3" name="Content Placeholder 2"/>
          <p:cNvSpPr>
            <a:spLocks noGrp="1"/>
          </p:cNvSpPr>
          <p:nvPr>
            <p:ph idx="1"/>
          </p:nvPr>
        </p:nvSpPr>
        <p:spPr/>
        <p:txBody>
          <a:bodyPr>
            <a:normAutofit fontScale="85000" lnSpcReduction="20000"/>
          </a:bodyPr>
          <a:lstStyle/>
          <a:p>
            <a:r>
              <a:rPr lang="en-US" dirty="0" smtClean="0"/>
              <a:t>An Episcopalian is a member of the Protestant Episcopal Church – one branch of the Anglican Church or Church of England.</a:t>
            </a:r>
          </a:p>
          <a:p>
            <a:r>
              <a:rPr lang="en-US" dirty="0" smtClean="0"/>
              <a:t>Today there are more than 40 million Anglicans throughout the world.</a:t>
            </a:r>
          </a:p>
          <a:p>
            <a:r>
              <a:rPr lang="en-US" dirty="0" smtClean="0"/>
              <a:t>They all use the </a:t>
            </a:r>
            <a:r>
              <a:rPr lang="en-US" b="1" dirty="0" smtClean="0">
                <a:hlinkClick r:id="rId3" action="ppaction://hlinkfile"/>
              </a:rPr>
              <a:t>Common Book of Prayer</a:t>
            </a:r>
            <a:r>
              <a:rPr lang="en-US" dirty="0" smtClean="0"/>
              <a:t>.</a:t>
            </a:r>
          </a:p>
          <a:p>
            <a:r>
              <a:rPr lang="en-US" dirty="0" smtClean="0"/>
              <a:t>This religious group has been called the “bridge group” between Roman Catholic and Protestant.</a:t>
            </a:r>
          </a:p>
          <a:p>
            <a:r>
              <a:rPr lang="en-US" dirty="0" smtClean="0"/>
              <a:t>It preserves the Catholic sacraments and creeds, but rejects the authority of the Bishop of Rome (the Pope).</a:t>
            </a:r>
          </a:p>
          <a:p>
            <a:r>
              <a:rPr lang="en-US" dirty="0" smtClean="0"/>
              <a:t>The emergence of the Church of England relates to King Henry VIII (1509-1547) who took the throne at age 18 following the death of his father.</a:t>
            </a:r>
          </a:p>
          <a:p>
            <a:r>
              <a:rPr lang="en-US" dirty="0" smtClean="0"/>
              <a:t>Henry wanted to a male heir.</a:t>
            </a:r>
          </a:p>
          <a:p>
            <a:r>
              <a:rPr lang="en-US" dirty="0" smtClean="0"/>
              <a:t>His marriage to Catherine was unable to produce this heir.  She managed to give birth to a daughter, Mary, but also suffered through five miscarriages.</a:t>
            </a:r>
          </a:p>
          <a:p>
            <a:r>
              <a:rPr lang="en-US" dirty="0" smtClean="0"/>
              <a:t>Henry sought a divorce from Catherine – something that Pope Clement VII was unwilling to grant.</a:t>
            </a:r>
          </a:p>
        </p:txBody>
      </p:sp>
    </p:spTree>
    <p:extLst>
      <p:ext uri="{BB962C8B-B14F-4D97-AF65-F5344CB8AC3E}">
        <p14:creationId xmlns:p14="http://schemas.microsoft.com/office/powerpoint/2010/main" val="80161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Episcopalian</a:t>
            </a:r>
          </a:p>
        </p:txBody>
      </p:sp>
      <p:sp>
        <p:nvSpPr>
          <p:cNvPr id="3" name="Content Placeholder 2"/>
          <p:cNvSpPr>
            <a:spLocks noGrp="1"/>
          </p:cNvSpPr>
          <p:nvPr>
            <p:ph idx="1"/>
          </p:nvPr>
        </p:nvSpPr>
        <p:spPr/>
        <p:txBody>
          <a:bodyPr>
            <a:normAutofit fontScale="77500" lnSpcReduction="20000"/>
          </a:bodyPr>
          <a:lstStyle/>
          <a:p>
            <a:r>
              <a:rPr lang="en-US" dirty="0"/>
              <a:t>Henry convinced the English Parliament to set statutes in place which denied the pope any authority or jurisdiction over the Church of England.</a:t>
            </a:r>
          </a:p>
          <a:p>
            <a:r>
              <a:rPr lang="en-US" dirty="0" smtClean="0"/>
              <a:t>The Church of England became independent of the Roman Catholic Church, and Henry VIII declared himself its chief authority (basically its pope).</a:t>
            </a:r>
          </a:p>
          <a:p>
            <a:r>
              <a:rPr lang="en-US" dirty="0" smtClean="0"/>
              <a:t>Henry withheld money England traditionally paid to Rome on an annual basis.</a:t>
            </a:r>
          </a:p>
          <a:p>
            <a:r>
              <a:rPr lang="en-US" dirty="0" smtClean="0"/>
              <a:t>Following the Church of England’s break with Rome, Henry forced the selection of Thomas Cranmer (1489-1556) as the Archbishop of Canterbury, the most powerful position in England.</a:t>
            </a:r>
          </a:p>
          <a:p>
            <a:r>
              <a:rPr lang="en-US" dirty="0" smtClean="0"/>
              <a:t>Cranmer promptly granted an annulment of the marriage between Henry and Catherine.</a:t>
            </a:r>
          </a:p>
          <a:p>
            <a:r>
              <a:rPr lang="en-US" dirty="0" smtClean="0"/>
              <a:t>Henry went through a series of marriages in hopes of fathering a male heir.  Included among his wives were Anne Boleyn, Jane Seymour, Anne of Cleves, Catherine Howard and Katherine Parr.</a:t>
            </a:r>
          </a:p>
          <a:p>
            <a:r>
              <a:rPr lang="en-US" dirty="0" smtClean="0"/>
              <a:t>Boleyn gave birth to a daughter, Elizabeth, while Seymour gave birth to a son, Edward.  Seymour did not recover from the birth experience and died just two weeks after Edward was born.  Nevertheless, Henry now had the male heir he was hoping for.</a:t>
            </a:r>
          </a:p>
        </p:txBody>
      </p:sp>
    </p:spTree>
    <p:extLst>
      <p:ext uri="{BB962C8B-B14F-4D97-AF65-F5344CB8AC3E}">
        <p14:creationId xmlns:p14="http://schemas.microsoft.com/office/powerpoint/2010/main" val="160730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Episcopalian</a:t>
            </a:r>
          </a:p>
        </p:txBody>
      </p:sp>
      <p:sp>
        <p:nvSpPr>
          <p:cNvPr id="3" name="Content Placeholder 2"/>
          <p:cNvSpPr>
            <a:spLocks noGrp="1"/>
          </p:cNvSpPr>
          <p:nvPr>
            <p:ph idx="1"/>
          </p:nvPr>
        </p:nvSpPr>
        <p:spPr/>
        <p:txBody>
          <a:bodyPr>
            <a:normAutofit fontScale="85000" lnSpcReduction="20000"/>
          </a:bodyPr>
          <a:lstStyle/>
          <a:p>
            <a:r>
              <a:rPr lang="en-US" dirty="0" smtClean="0"/>
              <a:t>Following Henry’s death, Edward VII took the throne at age nine.  Because of his age, his uncle Edward Seymour, guided the decisions of Edward’s throne, taking the church in a distinctly Protestant direction in keeping with the theology of the Reformers.</a:t>
            </a:r>
          </a:p>
          <a:p>
            <a:r>
              <a:rPr lang="en-US" dirty="0" smtClean="0"/>
              <a:t>Through his influence, Thomas Cranmer’s </a:t>
            </a:r>
            <a:r>
              <a:rPr lang="en-US" b="1" i="1" dirty="0" smtClean="0"/>
              <a:t>The Book of Common Prayer</a:t>
            </a:r>
            <a:r>
              <a:rPr lang="en-US" dirty="0"/>
              <a:t> </a:t>
            </a:r>
            <a:r>
              <a:rPr lang="en-US" dirty="0" smtClean="0"/>
              <a:t>was made mandatory for all the churches in England.  Neither Catholics or Protestants appreciated the requirement.</a:t>
            </a:r>
          </a:p>
          <a:p>
            <a:r>
              <a:rPr lang="en-US" dirty="0" smtClean="0"/>
              <a:t>Tragically, King Edward died of consumption</a:t>
            </a:r>
            <a:r>
              <a:rPr lang="en-US" dirty="0"/>
              <a:t> (tuberculosis</a:t>
            </a:r>
            <a:r>
              <a:rPr lang="en-US" dirty="0" smtClean="0"/>
              <a:t>) at age 16 (1553).</a:t>
            </a:r>
          </a:p>
          <a:p>
            <a:r>
              <a:rPr lang="en-US" dirty="0" smtClean="0"/>
              <a:t>Upon Edward’s death, his older sister Mary I (Mary Tudor) assumed the throne at age 37.</a:t>
            </a:r>
          </a:p>
          <a:p>
            <a:r>
              <a:rPr lang="en-US" dirty="0" smtClean="0"/>
              <a:t>Mary was a devout, fervent Catholic, and she returned England to the Roman Catholic fold.  She also restored the celebration of Mass in Latin.</a:t>
            </a:r>
          </a:p>
          <a:p>
            <a:r>
              <a:rPr lang="en-US" dirty="0" smtClean="0"/>
              <a:t>Mary’s claim to fame is that she burned at the stake more than 300 Protestants, including Thomas Cranmer.  For this, she became widely known as Bloody Mary.</a:t>
            </a:r>
          </a:p>
        </p:txBody>
      </p:sp>
    </p:spTree>
    <p:extLst>
      <p:ext uri="{BB962C8B-B14F-4D97-AF65-F5344CB8AC3E}">
        <p14:creationId xmlns:p14="http://schemas.microsoft.com/office/powerpoint/2010/main" val="160730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Episcopalian</a:t>
            </a:r>
          </a:p>
        </p:txBody>
      </p:sp>
      <p:sp>
        <p:nvSpPr>
          <p:cNvPr id="3" name="Content Placeholder 2"/>
          <p:cNvSpPr>
            <a:spLocks noGrp="1"/>
          </p:cNvSpPr>
          <p:nvPr>
            <p:ph idx="1"/>
          </p:nvPr>
        </p:nvSpPr>
        <p:spPr/>
        <p:txBody>
          <a:bodyPr>
            <a:normAutofit fontScale="85000" lnSpcReduction="10000"/>
          </a:bodyPr>
          <a:lstStyle/>
          <a:p>
            <a:r>
              <a:rPr lang="en-US" dirty="0" smtClean="0"/>
              <a:t>England’s recommitment to Roman Catholicism lasted until Mary’s death in 1558 (she ruled a mere five years).</a:t>
            </a:r>
          </a:p>
          <a:p>
            <a:r>
              <a:rPr lang="en-US" dirty="0" smtClean="0"/>
              <a:t>Elizabeth I, at 25 years of age, took the throne after Mary died.</a:t>
            </a:r>
          </a:p>
          <a:p>
            <a:r>
              <a:rPr lang="en-US" dirty="0" smtClean="0"/>
              <a:t>History looks favorably upon Elizabeth’s reign, viewing her time on the throne as a truly great era.  Seeking peace in her kingdom, Elizabeth sought a “middle way” between Roman Catholicism and Protestantism.</a:t>
            </a:r>
          </a:p>
          <a:p>
            <a:r>
              <a:rPr lang="en-US" dirty="0" smtClean="0"/>
              <a:t>Because most Englanders disliked the idea of having to bow before Rome, her middle-way approach for the Church of England was acceptable to most churchgoers.  Meanwhile, she was able to appease Catholics by saying that the worship in the Church of England could be considered a Mass. </a:t>
            </a:r>
          </a:p>
          <a:p>
            <a:r>
              <a:rPr lang="en-US" dirty="0" smtClean="0"/>
              <a:t>There were naysayers among the extremist in both camps, but she was able to satisfy the mainstream middle which was in the majority.</a:t>
            </a:r>
          </a:p>
          <a:p>
            <a:r>
              <a:rPr lang="en-US" dirty="0" smtClean="0"/>
              <a:t>The Anglican and Episcopal churches that emerged on American soil are rooted in the Church of England.</a:t>
            </a:r>
            <a:endParaRPr lang="en-US" dirty="0"/>
          </a:p>
        </p:txBody>
      </p:sp>
    </p:spTree>
    <p:extLst>
      <p:ext uri="{BB962C8B-B14F-4D97-AF65-F5344CB8AC3E}">
        <p14:creationId xmlns:p14="http://schemas.microsoft.com/office/powerpoint/2010/main" val="160730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Episcopalian</a:t>
            </a:r>
          </a:p>
        </p:txBody>
      </p:sp>
      <p:sp>
        <p:nvSpPr>
          <p:cNvPr id="3" name="Content Placeholder 2"/>
          <p:cNvSpPr>
            <a:spLocks noGrp="1"/>
          </p:cNvSpPr>
          <p:nvPr>
            <p:ph idx="1"/>
          </p:nvPr>
        </p:nvSpPr>
        <p:spPr/>
        <p:txBody>
          <a:bodyPr>
            <a:normAutofit fontScale="85000" lnSpcReduction="10000"/>
          </a:bodyPr>
          <a:lstStyle/>
          <a:p>
            <a:r>
              <a:rPr lang="en-US" dirty="0" smtClean="0"/>
              <a:t>The Episcopal church is so named because it is ruled by bishops (The Greek word </a:t>
            </a:r>
            <a:r>
              <a:rPr lang="en-US" i="1" dirty="0" err="1" smtClean="0"/>
              <a:t>episkopos</a:t>
            </a:r>
            <a:r>
              <a:rPr lang="en-US" i="1" dirty="0" smtClean="0"/>
              <a:t> </a:t>
            </a:r>
            <a:r>
              <a:rPr lang="en-US" dirty="0" smtClean="0"/>
              <a:t>means “bishop” or “overseer”).</a:t>
            </a:r>
          </a:p>
          <a:p>
            <a:r>
              <a:rPr lang="en-US" dirty="0" smtClean="0"/>
              <a:t>The Episcopal church is also an Anglican church because it has its roots in the Church of England (Anglican literally means English).</a:t>
            </a:r>
          </a:p>
          <a:p>
            <a:r>
              <a:rPr lang="en-US" dirty="0" smtClean="0"/>
              <a:t>The first Anglican church was founded by English settlers in 1607 in Jamestown, VA.  As settlers continued to immigrate, Anglican churches continued to crop up around the American colonies, including such cities as Boston (1689), Philadelphia (1695), New York City (1697), and Newport, RI (1702).</a:t>
            </a:r>
          </a:p>
          <a:p>
            <a:r>
              <a:rPr lang="en-US" dirty="0" smtClean="0"/>
              <a:t>By the time the American War of Independence began (1775), there were some 400 Anglican congregations across all 13 colonies.</a:t>
            </a:r>
          </a:p>
          <a:p>
            <a:r>
              <a:rPr lang="en-US" dirty="0" smtClean="0"/>
              <a:t>The Anglican churches experienced a major crisis related to the War of Independence: One simply cannot fight England for independence while at the same time maintaining allegiance to the English crown via submission to the Church of England through satellite Anglican churches on American soil.</a:t>
            </a:r>
            <a:endParaRPr lang="en-US" dirty="0"/>
          </a:p>
        </p:txBody>
      </p:sp>
    </p:spTree>
    <p:extLst>
      <p:ext uri="{BB962C8B-B14F-4D97-AF65-F5344CB8AC3E}">
        <p14:creationId xmlns:p14="http://schemas.microsoft.com/office/powerpoint/2010/main" val="160730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Episcopalian</a:t>
            </a:r>
          </a:p>
        </p:txBody>
      </p:sp>
      <p:sp>
        <p:nvSpPr>
          <p:cNvPr id="3" name="Content Placeholder 2"/>
          <p:cNvSpPr>
            <a:spLocks noGrp="1"/>
          </p:cNvSpPr>
          <p:nvPr>
            <p:ph idx="1"/>
          </p:nvPr>
        </p:nvSpPr>
        <p:spPr/>
        <p:txBody>
          <a:bodyPr>
            <a:normAutofit fontScale="85000" lnSpcReduction="20000"/>
          </a:bodyPr>
          <a:lstStyle/>
          <a:p>
            <a:r>
              <a:rPr lang="en-US" dirty="0" smtClean="0"/>
              <a:t>This caused a split to emerge among Anglican clergy in America.</a:t>
            </a:r>
          </a:p>
          <a:p>
            <a:r>
              <a:rPr lang="en-US" dirty="0" smtClean="0"/>
              <a:t>Many Anglican clergymen in the north remained loyal to the English king.  These would rather close down their parishes than remove prayer for the English king from the church’s liturgy.  These individuals eventually either returned to England, escaped to Canada or were imprisoned in the colonies.</a:t>
            </a:r>
          </a:p>
          <a:p>
            <a:r>
              <a:rPr lang="en-US" dirty="0" smtClean="0"/>
              <a:t>Many of the Anglican clergy in the south were colonial patriots, and they chose to withhold allegiance to the English church overseas.  Their primary interest was independence from England and freedom for the American colonies.</a:t>
            </a:r>
          </a:p>
          <a:p>
            <a:r>
              <a:rPr lang="en-US" dirty="0" smtClean="0"/>
              <a:t>By the end of the War of Independence, the church suffered a severe decline in membership.</a:t>
            </a:r>
          </a:p>
          <a:p>
            <a:r>
              <a:rPr lang="en-US" dirty="0" smtClean="0"/>
              <a:t>The Anglican clergy who remained in America decided to regroup and establish a denomination that was independent from the Church of England.</a:t>
            </a:r>
          </a:p>
          <a:p>
            <a:r>
              <a:rPr lang="en-US" dirty="0" smtClean="0"/>
              <a:t>Preliminary steps were taken toward this end when clergy and laity met at the first general convention in Philadelphia in 1785.</a:t>
            </a:r>
          </a:p>
        </p:txBody>
      </p:sp>
    </p:spTree>
    <p:extLst>
      <p:ext uri="{BB962C8B-B14F-4D97-AF65-F5344CB8AC3E}">
        <p14:creationId xmlns:p14="http://schemas.microsoft.com/office/powerpoint/2010/main" val="160730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Episcopalian</a:t>
            </a:r>
          </a:p>
        </p:txBody>
      </p:sp>
      <p:sp>
        <p:nvSpPr>
          <p:cNvPr id="3" name="Content Placeholder 2"/>
          <p:cNvSpPr>
            <a:spLocks noGrp="1"/>
          </p:cNvSpPr>
          <p:nvPr>
            <p:ph idx="1"/>
          </p:nvPr>
        </p:nvSpPr>
        <p:spPr/>
        <p:txBody>
          <a:bodyPr>
            <a:normAutofit fontScale="77500" lnSpcReduction="20000"/>
          </a:bodyPr>
          <a:lstStyle/>
          <a:p>
            <a:r>
              <a:rPr lang="en-US" dirty="0" smtClean="0"/>
              <a:t>The biggest problem the new denomination had to face was finding bishops.  One result of the war with England was that England would no longer be sending any Church of England bishops to America.</a:t>
            </a:r>
            <a:r>
              <a:rPr lang="en-US" dirty="0"/>
              <a:t> </a:t>
            </a:r>
            <a:r>
              <a:rPr lang="en-US" dirty="0" smtClean="0"/>
              <a:t> This meant that American churches had no way to ordain and consecrate new priests and bishops.</a:t>
            </a:r>
          </a:p>
          <a:p>
            <a:r>
              <a:rPr lang="en-US" dirty="0" smtClean="0"/>
              <a:t>In 1789, two American bishops, William White and Samuel Provost, sailed to England and were consecrated by the Archbishop of Canterbury.  What made this possible is that the English Parliament met and rescinded the requirement that all bishops must swear allegiance to the British crown.  This requirement was no longer enforced for bishops who resided in “foreign parts” (like America).</a:t>
            </a:r>
          </a:p>
          <a:p>
            <a:r>
              <a:rPr lang="en-US" dirty="0" smtClean="0"/>
              <a:t>At a convention in 1789, the denomination adopted a constitution, ratified canons of the church, and revised </a:t>
            </a:r>
            <a:r>
              <a:rPr lang="en-US" i="1" dirty="0" smtClean="0"/>
              <a:t>The Book of Common Prayer</a:t>
            </a:r>
            <a:r>
              <a:rPr lang="en-US" dirty="0" smtClean="0"/>
              <a:t> for use in American Anglican churches.</a:t>
            </a:r>
          </a:p>
          <a:p>
            <a:r>
              <a:rPr lang="en-US" dirty="0" smtClean="0"/>
              <a:t>This represents the formal beginning of the Episcopal Church in America.</a:t>
            </a:r>
          </a:p>
          <a:p>
            <a:r>
              <a:rPr lang="en-US" dirty="0" smtClean="0"/>
              <a:t>It was initially called the Protestant Episcopal Church – </a:t>
            </a:r>
            <a:r>
              <a:rPr lang="en-US" i="1" dirty="0" smtClean="0"/>
              <a:t>Protestant</a:t>
            </a:r>
            <a:r>
              <a:rPr lang="en-US" dirty="0" smtClean="0"/>
              <a:t> to distinguish the church from Roman Catholicism, and </a:t>
            </a:r>
            <a:r>
              <a:rPr lang="en-US" i="1" dirty="0" smtClean="0"/>
              <a:t>Episcopal</a:t>
            </a:r>
            <a:r>
              <a:rPr lang="en-US" dirty="0" smtClean="0"/>
              <a:t> to reflect the church is ruled by bishops. </a:t>
            </a:r>
          </a:p>
        </p:txBody>
      </p:sp>
    </p:spTree>
    <p:extLst>
      <p:ext uri="{BB962C8B-B14F-4D97-AF65-F5344CB8AC3E}">
        <p14:creationId xmlns:p14="http://schemas.microsoft.com/office/powerpoint/2010/main" val="160730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Episcopalian – Doctrine / Beliefs</a:t>
            </a:r>
            <a:endParaRPr lang="en-US" dirty="0"/>
          </a:p>
        </p:txBody>
      </p:sp>
      <p:sp>
        <p:nvSpPr>
          <p:cNvPr id="3" name="Content Placeholder 2"/>
          <p:cNvSpPr>
            <a:spLocks noGrp="1"/>
          </p:cNvSpPr>
          <p:nvPr>
            <p:ph idx="1"/>
          </p:nvPr>
        </p:nvSpPr>
        <p:spPr/>
        <p:txBody>
          <a:bodyPr>
            <a:normAutofit fontScale="85000" lnSpcReduction="20000"/>
          </a:bodyPr>
          <a:lstStyle/>
          <a:p>
            <a:r>
              <a:rPr lang="en-US" b="1" i="1" dirty="0" smtClean="0"/>
              <a:t>Standards of doctrine used include:</a:t>
            </a:r>
            <a:r>
              <a:rPr lang="en-US" b="1" dirty="0" smtClean="0"/>
              <a:t> </a:t>
            </a:r>
            <a:r>
              <a:rPr lang="en-US" dirty="0" smtClean="0"/>
              <a:t>The Bible, The Apostles’ Creed, The Nicene Creed, The Thirty-Nine Articles of Religion &amp; The Book of Common Prayer.</a:t>
            </a:r>
            <a:endParaRPr lang="en-US" i="1" dirty="0" smtClean="0"/>
          </a:p>
          <a:p>
            <a:r>
              <a:rPr lang="en-US" b="1" i="1" dirty="0" smtClean="0"/>
              <a:t>Rejection of Roman Catholic Doctrines: </a:t>
            </a:r>
            <a:r>
              <a:rPr lang="en-US" dirty="0" smtClean="0"/>
              <a:t>rejects the jurisdiction of the pope over the church; the infallibility of the pope on Christian doctrine and moral truth, the doctrine of purgatory, and doctrine of transubstantiation.</a:t>
            </a:r>
          </a:p>
          <a:p>
            <a:r>
              <a:rPr lang="en-US" b="1" i="1" dirty="0" smtClean="0"/>
              <a:t>Diversity: </a:t>
            </a:r>
            <a:r>
              <a:rPr lang="en-US" dirty="0" smtClean="0"/>
              <a:t>within the denomination you will find conservatives and liberals, fundamentalists and modernists, heterosexuals and homosexuals; what brings them unity is </a:t>
            </a:r>
            <a:r>
              <a:rPr lang="en-US" i="1" dirty="0" smtClean="0"/>
              <a:t>The Book of Common Prayer.</a:t>
            </a:r>
          </a:p>
          <a:p>
            <a:r>
              <a:rPr lang="en-US" b="1" i="1" dirty="0" smtClean="0"/>
              <a:t>Sacraments:  </a:t>
            </a:r>
            <a:r>
              <a:rPr lang="en-US" dirty="0" smtClean="0"/>
              <a:t>Two sacraments are ordained by Christ: baptism and the Eucharist. Baptism must be in the name of the Trinity and can be done by pouring, sprinkling or immersion.  Baptism is necessary for regeneration.  Baptized persons are confirmed as members of the church by a bishop.  While transubstantiation is rejected, Christ is believed to reside in the elements of the Eucharist.  How He is present is a holy mystery.  </a:t>
            </a:r>
          </a:p>
        </p:txBody>
      </p:sp>
    </p:spTree>
    <p:extLst>
      <p:ext uri="{BB962C8B-B14F-4D97-AF65-F5344CB8AC3E}">
        <p14:creationId xmlns:p14="http://schemas.microsoft.com/office/powerpoint/2010/main" val="160730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Episcopalian – Doctrine / Beliefs</a:t>
            </a:r>
            <a:endParaRPr lang="en-US" dirty="0"/>
          </a:p>
        </p:txBody>
      </p:sp>
      <p:sp>
        <p:nvSpPr>
          <p:cNvPr id="3" name="Content Placeholder 2"/>
          <p:cNvSpPr>
            <a:spLocks noGrp="1"/>
          </p:cNvSpPr>
          <p:nvPr>
            <p:ph idx="1"/>
          </p:nvPr>
        </p:nvSpPr>
        <p:spPr/>
        <p:txBody>
          <a:bodyPr>
            <a:normAutofit fontScale="85000" lnSpcReduction="20000"/>
          </a:bodyPr>
          <a:lstStyle/>
          <a:p>
            <a:r>
              <a:rPr lang="en-US" b="1" i="1" dirty="0"/>
              <a:t>Church:</a:t>
            </a:r>
            <a:r>
              <a:rPr lang="en-US" dirty="0"/>
              <a:t> in worship the church follows the standards laid down in the revised </a:t>
            </a:r>
            <a:r>
              <a:rPr lang="en-US" i="1" dirty="0"/>
              <a:t>Book of Common Prayer</a:t>
            </a:r>
            <a:r>
              <a:rPr lang="en-US" dirty="0"/>
              <a:t>; embraces independent thinking and religious liberty, allowing various viewpoints such as ordaining women to the priesthood.</a:t>
            </a:r>
            <a:endParaRPr lang="en-US" i="1" dirty="0"/>
          </a:p>
          <a:p>
            <a:r>
              <a:rPr lang="en-US" b="1" i="1" dirty="0" smtClean="0"/>
              <a:t>Church government:</a:t>
            </a:r>
            <a:r>
              <a:rPr lang="en-US" dirty="0" smtClean="0"/>
              <a:t> episcopal in nature; local parish is the basic unit of worship and the bishop ordains all its priests and confirms all its members; a diocese is composed of not less than six parishes in a given geographical region, and each is overseen by a bishop; each bishop is elected by a diocesan convention, subject to the approval of the majority of bishops of the church; the diocesan conventions meets annually and is comprised of all clergy and lay representatives of the parishes; it serves as the basic legislative body of the church; every 3 years, a General Convention meets to make broad decisions about policy and worship; it consists of a House of Bishops (composed of all diocesan bishops) and a House of Deputies (composed of four priests and four laymen from each diocese).  All actions must be passed by both houses.  These two houses constitute the supreme legislative, executive and judicial body of the church.</a:t>
            </a:r>
          </a:p>
        </p:txBody>
      </p:sp>
    </p:spTree>
    <p:extLst>
      <p:ext uri="{BB962C8B-B14F-4D97-AF65-F5344CB8AC3E}">
        <p14:creationId xmlns:p14="http://schemas.microsoft.com/office/powerpoint/2010/main" val="160730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pPr lvl="1"/>
            <a:r>
              <a:rPr lang="en-US" sz="1900" dirty="0"/>
              <a:t>Heaven and hell are realities beyond death (John 14:1-6; Matt. 25:46; Rev. 21-22).</a:t>
            </a:r>
          </a:p>
          <a:p>
            <a:pPr lvl="1"/>
            <a:r>
              <a:rPr lang="en-US" sz="1900" dirty="0"/>
              <a:t>Salvation is by grace, not works (Eph. 2:8-9; Gal. 2:14-4:31); works follow true faith (Gal. 5:13-26; 1 John 2:3-6).</a:t>
            </a:r>
          </a:p>
          <a:p>
            <a:pPr lvl="1"/>
            <a:r>
              <a:rPr lang="en-US" sz="1900" dirty="0" smtClean="0"/>
              <a:t>The </a:t>
            </a:r>
            <a:r>
              <a:rPr lang="en-US" sz="1900" dirty="0"/>
              <a:t>Christian is under grace, not law (Gal. 3:1-5</a:t>
            </a:r>
            <a:r>
              <a:rPr lang="en-US" sz="1900" dirty="0" smtClean="0"/>
              <a:t>).</a:t>
            </a:r>
          </a:p>
          <a:p>
            <a:pPr lvl="1"/>
            <a:r>
              <a:rPr lang="en-US" sz="1900" dirty="0" smtClean="0"/>
              <a:t>The </a:t>
            </a:r>
            <a:r>
              <a:rPr lang="en-US" sz="1900" dirty="0"/>
              <a:t>Christian is justified by faith in Christ and is to live a life of faith in Christ (Rom. 5-8</a:t>
            </a:r>
            <a:r>
              <a:rPr lang="en-US" sz="1900" dirty="0" smtClean="0"/>
              <a:t>).</a:t>
            </a:r>
          </a:p>
          <a:p>
            <a:pPr lvl="1"/>
            <a:r>
              <a:rPr lang="en-US" sz="1900" dirty="0" smtClean="0"/>
              <a:t>The </a:t>
            </a:r>
            <a:r>
              <a:rPr lang="en-US" sz="1900" dirty="0"/>
              <a:t>Christian is to be holy (2 Pet. 1:3-11) and is to live a sanctified life, full of the Holy Spirit and the fruits of the Spirit </a:t>
            </a:r>
            <a:r>
              <a:rPr lang="en-US" sz="1900" dirty="0" smtClean="0"/>
              <a:t>(Eph</a:t>
            </a:r>
            <a:r>
              <a:rPr lang="en-US" sz="1900" dirty="0"/>
              <a:t>. </a:t>
            </a:r>
            <a:r>
              <a:rPr lang="en-US" sz="1900" dirty="0" smtClean="0"/>
              <a:t>5:15-26).</a:t>
            </a:r>
          </a:p>
          <a:p>
            <a:pPr lvl="1"/>
            <a:r>
              <a:rPr lang="en-US" sz="1900" dirty="0" smtClean="0"/>
              <a:t>The </a:t>
            </a:r>
            <a:r>
              <a:rPr lang="en-US" sz="1900" dirty="0"/>
              <a:t>church is to live in love and by love (1 Cor. 13; 1 John 4:7-8</a:t>
            </a:r>
            <a:r>
              <a:rPr lang="en-US" sz="1900" dirty="0" smtClean="0"/>
              <a:t>).</a:t>
            </a:r>
          </a:p>
          <a:p>
            <a:pPr lvl="1"/>
            <a:r>
              <a:rPr lang="en-US" sz="1900" dirty="0" smtClean="0"/>
              <a:t>Christians </a:t>
            </a:r>
            <a:r>
              <a:rPr lang="en-US" sz="1900" dirty="0"/>
              <a:t>are called to care for the poor and the oppressed (Luke 4:18</a:t>
            </a:r>
            <a:r>
              <a:rPr lang="en-US" sz="1900" dirty="0" smtClean="0"/>
              <a:t>).</a:t>
            </a:r>
          </a:p>
          <a:p>
            <a:pPr lvl="1"/>
            <a:r>
              <a:rPr lang="en-US" sz="1900" dirty="0" smtClean="0"/>
              <a:t>God </a:t>
            </a:r>
            <a:r>
              <a:rPr lang="en-US" sz="1900" dirty="0"/>
              <a:t>created the world as good.  This world is real, though temporal (2 Cor. 4:16-18</a:t>
            </a:r>
            <a:r>
              <a:rPr lang="en-US" sz="1900" dirty="0" smtClean="0"/>
              <a:t>).</a:t>
            </a:r>
          </a:p>
          <a:p>
            <a:pPr lvl="1"/>
            <a:r>
              <a:rPr lang="en-US" sz="1900" dirty="0" smtClean="0"/>
              <a:t>Christians </a:t>
            </a:r>
            <a:r>
              <a:rPr lang="en-US" sz="1900" dirty="0"/>
              <a:t>are to follow Jesus as “the Truth” and are to be people of the truth (John </a:t>
            </a:r>
            <a:r>
              <a:rPr lang="en-US" sz="1900" dirty="0" smtClean="0"/>
              <a:t>8:32).</a:t>
            </a:r>
            <a:endParaRPr lang="en-US" sz="1900" dirty="0"/>
          </a:p>
          <a:p>
            <a:pPr lvl="1"/>
            <a:endParaRPr lang="en-US" sz="1800" dirty="0" smtClean="0"/>
          </a:p>
        </p:txBody>
      </p:sp>
    </p:spTree>
    <p:extLst>
      <p:ext uri="{BB962C8B-B14F-4D97-AF65-F5344CB8AC3E}">
        <p14:creationId xmlns:p14="http://schemas.microsoft.com/office/powerpoint/2010/main" val="395733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Presbyterianism</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961662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Presbyterianism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Name derived from the Greek word </a:t>
            </a:r>
            <a:r>
              <a:rPr lang="en-US" i="1" dirty="0" err="1" smtClean="0"/>
              <a:t>presbuteros</a:t>
            </a:r>
            <a:r>
              <a:rPr lang="en-US" dirty="0" smtClean="0"/>
              <a:t>, which means “elder.”  Presbyterian churches are so-named because they are governed by elders or presbyters.</a:t>
            </a:r>
          </a:p>
          <a:p>
            <a:r>
              <a:rPr lang="en-US" dirty="0" smtClean="0"/>
              <a:t>Ultimately rooted in the work of two men – John Calvin (1509-1564) and John Knox (1513-1572).</a:t>
            </a:r>
          </a:p>
          <a:p>
            <a:r>
              <a:rPr lang="en-US" dirty="0" smtClean="0"/>
              <a:t>Calvin did not </a:t>
            </a:r>
            <a:r>
              <a:rPr lang="en-US" i="1" dirty="0" smtClean="0"/>
              <a:t>found</a:t>
            </a:r>
            <a:r>
              <a:rPr lang="en-US" dirty="0" smtClean="0"/>
              <a:t> the Presbyterian Church but laid the foundation of which Presbyterianism emerged in Switzerland, Holland, France England, Scotland, and Ireland.  He sought to establish a church government based on the New Testament concept of the office of elder.*</a:t>
            </a:r>
          </a:p>
          <a:p>
            <a:r>
              <a:rPr lang="en-US" dirty="0" smtClean="0"/>
              <a:t>Though Calvin laid the groundwork, the real founder of Presbyterianism is John Knox.  Knox was born in Scotland, educated at the University of Glasgow in Scotland, UK, and ordained to the Roman Catholic priesthood in 1530.  He became a convert to Protestantism around 1545 as a result of studying the Bible and the works of Augustine and Jerome.</a:t>
            </a:r>
          </a:p>
          <a:p>
            <a:r>
              <a:rPr lang="en-US" dirty="0" smtClean="0"/>
              <a:t>Knox preached in England for a number years and even participated in the formation of the 39 Articles of the Church of England.</a:t>
            </a:r>
          </a:p>
        </p:txBody>
      </p:sp>
    </p:spTree>
    <p:extLst>
      <p:ext uri="{BB962C8B-B14F-4D97-AF65-F5344CB8AC3E}">
        <p14:creationId xmlns:p14="http://schemas.microsoft.com/office/powerpoint/2010/main" val="129830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Presbyterianism</a:t>
            </a:r>
            <a:endParaRPr lang="en-US" dirty="0"/>
          </a:p>
        </p:txBody>
      </p:sp>
      <p:sp>
        <p:nvSpPr>
          <p:cNvPr id="3" name="Content Placeholder 2"/>
          <p:cNvSpPr>
            <a:spLocks noGrp="1"/>
          </p:cNvSpPr>
          <p:nvPr>
            <p:ph idx="1"/>
          </p:nvPr>
        </p:nvSpPr>
        <p:spPr/>
        <p:txBody>
          <a:bodyPr>
            <a:normAutofit fontScale="85000" lnSpcReduction="20000"/>
          </a:bodyPr>
          <a:lstStyle/>
          <a:p>
            <a:r>
              <a:rPr lang="en-US" dirty="0"/>
              <a:t>He exited England, however, when Mary Tudor (Bloody Mary) rose to power.  Tudor, a strong Catholic, stood against emerging Protestantism burning some 300 people at the stake.  Knox decided to study under his friend John Calvin in Geneva.</a:t>
            </a:r>
          </a:p>
          <a:p>
            <a:r>
              <a:rPr lang="en-US" dirty="0" smtClean="0"/>
              <a:t>Knox also preached a great deal in Scotland and in 1560 he helped write the Scottish Confession of Faith adopted by the Parliament.</a:t>
            </a:r>
          </a:p>
          <a:p>
            <a:r>
              <a:rPr lang="en-US" dirty="0" smtClean="0"/>
              <a:t>History shows that Knox was the prime driving force behind the Scottish Reformation.</a:t>
            </a:r>
          </a:p>
          <a:p>
            <a:r>
              <a:rPr lang="en-US" dirty="0" smtClean="0"/>
              <a:t>By 1567 the Reformed Church of Scotland – with a </a:t>
            </a:r>
            <a:r>
              <a:rPr lang="en-US" dirty="0" err="1" smtClean="0"/>
              <a:t>presbyterial</a:t>
            </a:r>
            <a:r>
              <a:rPr lang="en-US" dirty="0" smtClean="0"/>
              <a:t> style of church government – was legally recognized by the Parliament.</a:t>
            </a:r>
          </a:p>
          <a:p>
            <a:r>
              <a:rPr lang="en-US" dirty="0" smtClean="0"/>
              <a:t>Churches with </a:t>
            </a:r>
            <a:r>
              <a:rPr lang="en-US" dirty="0" err="1" smtClean="0"/>
              <a:t>presbyterial</a:t>
            </a:r>
            <a:r>
              <a:rPr lang="en-US" dirty="0" smtClean="0"/>
              <a:t> governments started cropping up all over Ireland, Holland, Switzerland, and other countries.</a:t>
            </a:r>
          </a:p>
          <a:p>
            <a:r>
              <a:rPr lang="en-US" dirty="0" smtClean="0"/>
              <a:t>Some time later, an important creed was written that would become the primary confession of faith for Presbyterian churches – the Westminster Confession of Faith.</a:t>
            </a:r>
          </a:p>
          <a:p>
            <a:r>
              <a:rPr lang="en-US" dirty="0" smtClean="0"/>
              <a:t>This confession arose out of the stormy political scene in England during the reign of Charles I.</a:t>
            </a:r>
          </a:p>
          <a:p>
            <a:endParaRPr lang="en-US" dirty="0"/>
          </a:p>
        </p:txBody>
      </p:sp>
    </p:spTree>
    <p:extLst>
      <p:ext uri="{BB962C8B-B14F-4D97-AF65-F5344CB8AC3E}">
        <p14:creationId xmlns:p14="http://schemas.microsoft.com/office/powerpoint/2010/main" val="129830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Presbyterianism</a:t>
            </a:r>
            <a:endParaRPr lang="en-US" dirty="0"/>
          </a:p>
        </p:txBody>
      </p:sp>
      <p:sp>
        <p:nvSpPr>
          <p:cNvPr id="3" name="Content Placeholder 2"/>
          <p:cNvSpPr>
            <a:spLocks noGrp="1"/>
          </p:cNvSpPr>
          <p:nvPr>
            <p:ph idx="1"/>
          </p:nvPr>
        </p:nvSpPr>
        <p:spPr/>
        <p:txBody>
          <a:bodyPr>
            <a:normAutofit fontScale="70000" lnSpcReduction="20000"/>
          </a:bodyPr>
          <a:lstStyle/>
          <a:p>
            <a:r>
              <a:rPr lang="en-US" sz="2800" dirty="0" smtClean="0"/>
              <a:t>In 1643 the English parliament commissioned the Westminster Assembly to develop the creed of the Church of England.</a:t>
            </a:r>
          </a:p>
          <a:p>
            <a:r>
              <a:rPr lang="en-US" sz="2800" dirty="0" smtClean="0"/>
              <a:t>The confession was written by 121 English Puritan ministers and was completed in 1646 after more than 1000 sessions.</a:t>
            </a:r>
          </a:p>
          <a:p>
            <a:r>
              <a:rPr lang="en-US" sz="2800" dirty="0" smtClean="0"/>
              <a:t>It stresses the sovereignty of God as well as five points of Calvinism, often represented by the acronym </a:t>
            </a:r>
            <a:r>
              <a:rPr lang="en-US" sz="2800" b="1" dirty="0" smtClean="0"/>
              <a:t>TULIP</a:t>
            </a:r>
            <a:r>
              <a:rPr lang="en-US" sz="2800" dirty="0" smtClean="0"/>
              <a:t>:</a:t>
            </a:r>
          </a:p>
          <a:p>
            <a:pPr lvl="1">
              <a:buFont typeface="Aharoni" pitchFamily="2" charset="-79"/>
              <a:buChar char="-"/>
            </a:pPr>
            <a:r>
              <a:rPr lang="en-US" sz="2800" b="1" dirty="0" smtClean="0"/>
              <a:t>T</a:t>
            </a:r>
            <a:r>
              <a:rPr lang="en-US" sz="2800" dirty="0" smtClean="0"/>
              <a:t>otal depravity</a:t>
            </a:r>
            <a:endParaRPr lang="en-US" sz="2800" dirty="0"/>
          </a:p>
          <a:p>
            <a:pPr lvl="1">
              <a:buFont typeface="Aharoni" pitchFamily="2" charset="-79"/>
              <a:buChar char="-"/>
            </a:pPr>
            <a:r>
              <a:rPr lang="en-US" sz="2800" b="1" dirty="0"/>
              <a:t>U</a:t>
            </a:r>
            <a:r>
              <a:rPr lang="en-US" sz="2800" dirty="0"/>
              <a:t>nconditional </a:t>
            </a:r>
            <a:r>
              <a:rPr lang="en-US" sz="2800" dirty="0" smtClean="0"/>
              <a:t>election</a:t>
            </a:r>
          </a:p>
          <a:p>
            <a:pPr lvl="1">
              <a:buFont typeface="Aharoni" pitchFamily="2" charset="-79"/>
              <a:buChar char="-"/>
            </a:pPr>
            <a:r>
              <a:rPr lang="en-US" sz="2800" b="1" dirty="0"/>
              <a:t>L</a:t>
            </a:r>
            <a:r>
              <a:rPr lang="en-US" sz="2800" dirty="0"/>
              <a:t>imited </a:t>
            </a:r>
            <a:r>
              <a:rPr lang="en-US" sz="2800" dirty="0" smtClean="0"/>
              <a:t>atonement</a:t>
            </a:r>
          </a:p>
          <a:p>
            <a:pPr lvl="1">
              <a:buFont typeface="Aharoni" pitchFamily="2" charset="-79"/>
              <a:buChar char="-"/>
            </a:pPr>
            <a:r>
              <a:rPr lang="en-US" sz="2800" b="1" dirty="0"/>
              <a:t>I</a:t>
            </a:r>
            <a:r>
              <a:rPr lang="en-US" sz="2800" dirty="0"/>
              <a:t>rresistible </a:t>
            </a:r>
            <a:r>
              <a:rPr lang="en-US" sz="2800" dirty="0" smtClean="0"/>
              <a:t>grace</a:t>
            </a:r>
          </a:p>
          <a:p>
            <a:pPr lvl="1">
              <a:buFont typeface="Aharoni" pitchFamily="2" charset="-79"/>
              <a:buChar char="-"/>
            </a:pPr>
            <a:r>
              <a:rPr lang="en-US" sz="2800" b="1" dirty="0"/>
              <a:t>P</a:t>
            </a:r>
            <a:r>
              <a:rPr lang="en-US" sz="2800" dirty="0"/>
              <a:t>erseverance of the </a:t>
            </a:r>
            <a:r>
              <a:rPr lang="en-US" sz="2800" dirty="0" smtClean="0"/>
              <a:t>saints</a:t>
            </a:r>
          </a:p>
          <a:p>
            <a:r>
              <a:rPr lang="en-US" sz="2800" dirty="0"/>
              <a:t>Presbyterian churches eventually found their way to America through immigrants from countries like Scotland, Ireland and </a:t>
            </a:r>
            <a:r>
              <a:rPr lang="en-US" sz="2800" dirty="0" smtClean="0"/>
              <a:t>England.</a:t>
            </a:r>
          </a:p>
          <a:p>
            <a:r>
              <a:rPr lang="en-US" sz="2800" dirty="0"/>
              <a:t>The first American presbytery or association was founded in Philadelphia in 1706</a:t>
            </a:r>
            <a:r>
              <a:rPr lang="en-US" sz="2800" dirty="0" smtClean="0"/>
              <a:t>.</a:t>
            </a:r>
            <a:endParaRPr lang="en-US" sz="2800" dirty="0"/>
          </a:p>
        </p:txBody>
      </p:sp>
    </p:spTree>
    <p:extLst>
      <p:ext uri="{BB962C8B-B14F-4D97-AF65-F5344CB8AC3E}">
        <p14:creationId xmlns:p14="http://schemas.microsoft.com/office/powerpoint/2010/main" val="129830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Presbyterianism</a:t>
            </a:r>
            <a:endParaRPr lang="en-US" dirty="0"/>
          </a:p>
        </p:txBody>
      </p:sp>
      <p:sp>
        <p:nvSpPr>
          <p:cNvPr id="3" name="Content Placeholder 2"/>
          <p:cNvSpPr>
            <a:spLocks noGrp="1"/>
          </p:cNvSpPr>
          <p:nvPr>
            <p:ph idx="1"/>
          </p:nvPr>
        </p:nvSpPr>
        <p:spPr/>
        <p:txBody>
          <a:bodyPr>
            <a:normAutofit fontScale="92500" lnSpcReduction="10000"/>
          </a:bodyPr>
          <a:lstStyle/>
          <a:p>
            <a:pPr>
              <a:buFont typeface="Aharoni" pitchFamily="2" charset="-79"/>
              <a:buChar char="-"/>
            </a:pPr>
            <a:r>
              <a:rPr lang="en-US" dirty="0" smtClean="0"/>
              <a:t>The </a:t>
            </a:r>
            <a:r>
              <a:rPr lang="en-US" dirty="0"/>
              <a:t>first General Assembly of the Presbyterian Church was held there in 1789.</a:t>
            </a:r>
          </a:p>
          <a:p>
            <a:pPr>
              <a:buFont typeface="Aharoni" pitchFamily="2" charset="-79"/>
              <a:buChar char="-"/>
            </a:pPr>
            <a:r>
              <a:rPr lang="en-US" dirty="0" smtClean="0"/>
              <a:t>It was convened by the Reverend John Witherspoon, the only minister to sign the Declaration of Independence.</a:t>
            </a:r>
          </a:p>
          <a:p>
            <a:pPr>
              <a:buFont typeface="Aharoni" pitchFamily="2" charset="-79"/>
              <a:buChar char="-"/>
            </a:pPr>
            <a:r>
              <a:rPr lang="en-US" dirty="0" smtClean="0"/>
              <a:t>In the 1720s, William </a:t>
            </a:r>
            <a:r>
              <a:rPr lang="en-US" dirty="0" err="1" smtClean="0"/>
              <a:t>Tennent</a:t>
            </a:r>
            <a:r>
              <a:rPr lang="en-US" dirty="0" smtClean="0"/>
              <a:t> Sr. (1673-1746) founded a small “Log College” in </a:t>
            </a:r>
            <a:r>
              <a:rPr lang="en-US" dirty="0" err="1" smtClean="0"/>
              <a:t>Neshaminy</a:t>
            </a:r>
            <a:r>
              <a:rPr lang="en-US" dirty="0" smtClean="0"/>
              <a:t>, Pennsylvania.</a:t>
            </a:r>
          </a:p>
          <a:p>
            <a:pPr>
              <a:buFont typeface="Aharoni" pitchFamily="2" charset="-79"/>
              <a:buChar char="-"/>
            </a:pPr>
            <a:r>
              <a:rPr lang="en-US" dirty="0" smtClean="0"/>
              <a:t>It was a Presbyterian institution of higher learning that later became the College of New Jersey and then became Princeton University.</a:t>
            </a:r>
          </a:p>
          <a:p>
            <a:pPr>
              <a:buFont typeface="Aharoni" pitchFamily="2" charset="-79"/>
              <a:buChar char="-"/>
            </a:pPr>
            <a:r>
              <a:rPr lang="en-US" dirty="0" smtClean="0"/>
              <a:t>This school produced many powerful Presbyterian preachers who played a major role in the Great Awakening in the early eighteenth century.</a:t>
            </a:r>
          </a:p>
          <a:p>
            <a:pPr>
              <a:buFont typeface="Aharoni" pitchFamily="2" charset="-79"/>
              <a:buChar char="-"/>
            </a:pPr>
            <a:r>
              <a:rPr lang="en-US" dirty="0" smtClean="0"/>
              <a:t>They also played a role in the expansion of Presbyterianism in the United States. </a:t>
            </a:r>
            <a:endParaRPr lang="en-US" dirty="0"/>
          </a:p>
        </p:txBody>
      </p:sp>
    </p:spTree>
    <p:extLst>
      <p:ext uri="{BB962C8B-B14F-4D97-AF65-F5344CB8AC3E}">
        <p14:creationId xmlns:p14="http://schemas.microsoft.com/office/powerpoint/2010/main" val="129830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Presbyterianism - TULIP</a:t>
            </a:r>
            <a:endParaRPr lang="en-US" dirty="0"/>
          </a:p>
        </p:txBody>
      </p:sp>
      <p:sp>
        <p:nvSpPr>
          <p:cNvPr id="3" name="Text Placeholder 2"/>
          <p:cNvSpPr>
            <a:spLocks noGrp="1"/>
          </p:cNvSpPr>
          <p:nvPr>
            <p:ph type="body" idx="1"/>
          </p:nvPr>
        </p:nvSpPr>
        <p:spPr/>
        <p:txBody>
          <a:bodyPr/>
          <a:lstStyle/>
          <a:p>
            <a:r>
              <a:rPr lang="en-US" dirty="0"/>
              <a:t>Calvinism</a:t>
            </a:r>
          </a:p>
        </p:txBody>
      </p:sp>
      <p:sp>
        <p:nvSpPr>
          <p:cNvPr id="4" name="Content Placeholder 3"/>
          <p:cNvSpPr>
            <a:spLocks noGrp="1"/>
          </p:cNvSpPr>
          <p:nvPr>
            <p:ph sz="half" idx="2"/>
          </p:nvPr>
        </p:nvSpPr>
        <p:spPr/>
        <p:txBody>
          <a:bodyPr>
            <a:normAutofit/>
          </a:bodyPr>
          <a:lstStyle/>
          <a:p>
            <a:pPr marL="0" lvl="1" indent="0" algn="ctr">
              <a:buNone/>
            </a:pPr>
            <a:r>
              <a:rPr lang="en-US" b="1" dirty="0"/>
              <a:t>Total </a:t>
            </a:r>
            <a:r>
              <a:rPr lang="en-US" b="1" dirty="0" smtClean="0"/>
              <a:t>Depravity</a:t>
            </a:r>
          </a:p>
          <a:p>
            <a:pPr marL="0" lvl="1" indent="0" algn="ctr">
              <a:buNone/>
            </a:pPr>
            <a:endParaRPr lang="en-US" b="1" dirty="0" smtClean="0"/>
          </a:p>
          <a:p>
            <a:pPr marL="0" lvl="1" indent="0">
              <a:buNone/>
            </a:pPr>
            <a:r>
              <a:rPr lang="en-US" dirty="0" smtClean="0"/>
              <a:t> As </a:t>
            </a:r>
            <a:r>
              <a:rPr lang="en-US" dirty="0"/>
              <a:t>a result of Adam’s fall, the entire human race is affected; all humanity is dead in trespasses and sins. Man is unable to save himself (Genesis </a:t>
            </a:r>
            <a:r>
              <a:rPr lang="en-US" dirty="0" smtClean="0"/>
              <a:t>6:5; </a:t>
            </a:r>
            <a:r>
              <a:rPr lang="en-US" dirty="0"/>
              <a:t>Jeremiah 17:9; Romans 3:10-18</a:t>
            </a:r>
            <a:r>
              <a:rPr lang="en-US" dirty="0" smtClean="0"/>
              <a:t>).</a:t>
            </a:r>
            <a:endParaRPr lang="en-US" dirty="0"/>
          </a:p>
        </p:txBody>
      </p:sp>
      <p:sp>
        <p:nvSpPr>
          <p:cNvPr id="5" name="Text Placeholder 4"/>
          <p:cNvSpPr>
            <a:spLocks noGrp="1"/>
          </p:cNvSpPr>
          <p:nvPr>
            <p:ph type="body" sz="quarter" idx="3"/>
          </p:nvPr>
        </p:nvSpPr>
        <p:spPr/>
        <p:txBody>
          <a:bodyPr/>
          <a:lstStyle/>
          <a:p>
            <a:r>
              <a:rPr lang="en-US" dirty="0" smtClean="0"/>
              <a:t>Word of God</a:t>
            </a:r>
            <a:endParaRPr lang="en-US" dirty="0"/>
          </a:p>
        </p:txBody>
      </p:sp>
      <p:sp>
        <p:nvSpPr>
          <p:cNvPr id="6" name="Content Placeholder 5"/>
          <p:cNvSpPr>
            <a:spLocks noGrp="1"/>
          </p:cNvSpPr>
          <p:nvPr>
            <p:ph sz="quarter" idx="4"/>
          </p:nvPr>
        </p:nvSpPr>
        <p:spPr/>
        <p:txBody>
          <a:bodyPr>
            <a:normAutofit/>
          </a:bodyPr>
          <a:lstStyle/>
          <a:p>
            <a:pPr marL="0" indent="0" algn="ctr">
              <a:buNone/>
            </a:pPr>
            <a:r>
              <a:rPr lang="en-US" sz="2000" b="1" dirty="0" smtClean="0"/>
              <a:t>Free Will</a:t>
            </a:r>
          </a:p>
          <a:p>
            <a:endParaRPr lang="en-US" sz="2000" dirty="0"/>
          </a:p>
          <a:p>
            <a:r>
              <a:rPr lang="en-US" sz="2000" dirty="0" smtClean="0"/>
              <a:t>God provides choices (Deut. 30:19).</a:t>
            </a:r>
          </a:p>
          <a:p>
            <a:r>
              <a:rPr lang="en-US" sz="2000" dirty="0" smtClean="0"/>
              <a:t>Adam and Eve sinned and knew both good and evil (Gen. 3:22).</a:t>
            </a:r>
          </a:p>
          <a:p>
            <a:r>
              <a:rPr lang="en-US" sz="2000" dirty="0"/>
              <a:t>Joshua tells the people to choose to serve God or the idols of their </a:t>
            </a:r>
            <a:r>
              <a:rPr lang="en-US" sz="2000" dirty="0" smtClean="0"/>
              <a:t>neighbors</a:t>
            </a:r>
            <a:r>
              <a:rPr lang="en-US" sz="2000" dirty="0"/>
              <a:t> </a:t>
            </a:r>
            <a:r>
              <a:rPr lang="en-US" sz="2000" dirty="0" smtClean="0"/>
              <a:t>(Josh. 24:15).</a:t>
            </a:r>
          </a:p>
        </p:txBody>
      </p:sp>
    </p:spTree>
    <p:extLst>
      <p:ext uri="{BB962C8B-B14F-4D97-AF65-F5344CB8AC3E}">
        <p14:creationId xmlns:p14="http://schemas.microsoft.com/office/powerpoint/2010/main" val="32038764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Presbyterianism - TULIP</a:t>
            </a:r>
            <a:endParaRPr lang="en-US" dirty="0"/>
          </a:p>
        </p:txBody>
      </p:sp>
      <p:sp>
        <p:nvSpPr>
          <p:cNvPr id="3" name="Text Placeholder 2"/>
          <p:cNvSpPr>
            <a:spLocks noGrp="1"/>
          </p:cNvSpPr>
          <p:nvPr>
            <p:ph type="body" idx="1"/>
          </p:nvPr>
        </p:nvSpPr>
        <p:spPr/>
        <p:txBody>
          <a:bodyPr/>
          <a:lstStyle/>
          <a:p>
            <a:r>
              <a:rPr lang="en-US" dirty="0" smtClean="0"/>
              <a:t>Calvinism</a:t>
            </a:r>
            <a:endParaRPr lang="en-US" dirty="0"/>
          </a:p>
        </p:txBody>
      </p:sp>
      <p:sp>
        <p:nvSpPr>
          <p:cNvPr id="4" name="Content Placeholder 3"/>
          <p:cNvSpPr>
            <a:spLocks noGrp="1"/>
          </p:cNvSpPr>
          <p:nvPr>
            <p:ph sz="half" idx="2"/>
          </p:nvPr>
        </p:nvSpPr>
        <p:spPr/>
        <p:txBody>
          <a:bodyPr>
            <a:normAutofit fontScale="77500" lnSpcReduction="20000"/>
          </a:bodyPr>
          <a:lstStyle/>
          <a:p>
            <a:pPr marL="0" indent="0" algn="ctr">
              <a:buNone/>
            </a:pPr>
            <a:r>
              <a:rPr lang="en-US" b="1" dirty="0"/>
              <a:t>Unconditional </a:t>
            </a:r>
            <a:r>
              <a:rPr lang="en-US" b="1" dirty="0" smtClean="0"/>
              <a:t>Election</a:t>
            </a:r>
          </a:p>
          <a:p>
            <a:pPr marL="0" indent="0" algn="ctr">
              <a:buNone/>
            </a:pPr>
            <a:endParaRPr lang="en-US" b="1" dirty="0" smtClean="0"/>
          </a:p>
          <a:p>
            <a:pPr marL="0" indent="0">
              <a:buNone/>
            </a:pPr>
            <a:r>
              <a:rPr lang="en-US" dirty="0" smtClean="0"/>
              <a:t>Because </a:t>
            </a:r>
            <a:r>
              <a:rPr lang="en-US" dirty="0"/>
              <a:t>man is dead in sin, he is unable to initiate a response to God; therefore, in eternity past God elected certain people to salvation. Election and predestination are unconditional; they are not based on man’s response (Romans 8:29-30;9:11; Ephesians 1:4-6, 11-12) because man is unable to respond, nor does he want to</a:t>
            </a:r>
            <a:r>
              <a:rPr lang="en-US" dirty="0" smtClean="0"/>
              <a:t>.</a:t>
            </a:r>
            <a:r>
              <a:rPr lang="en-US" dirty="0"/>
              <a:t> Thus God's choice of the sinner, not the sinner's choice of Christ, is the ultimate cause of salvation</a:t>
            </a:r>
            <a:r>
              <a:rPr lang="en-US" dirty="0" smtClean="0"/>
              <a:t>.</a:t>
            </a:r>
            <a:endParaRPr lang="en-US" dirty="0"/>
          </a:p>
        </p:txBody>
      </p:sp>
      <p:sp>
        <p:nvSpPr>
          <p:cNvPr id="5" name="Text Placeholder 4"/>
          <p:cNvSpPr>
            <a:spLocks noGrp="1"/>
          </p:cNvSpPr>
          <p:nvPr>
            <p:ph type="body" sz="quarter" idx="3"/>
          </p:nvPr>
        </p:nvSpPr>
        <p:spPr/>
        <p:txBody>
          <a:bodyPr/>
          <a:lstStyle/>
          <a:p>
            <a:r>
              <a:rPr lang="en-US" dirty="0"/>
              <a:t>Word of </a:t>
            </a:r>
            <a:r>
              <a:rPr lang="en-US" dirty="0" smtClean="0"/>
              <a:t>God</a:t>
            </a:r>
            <a:endParaRPr lang="en-US" dirty="0"/>
          </a:p>
        </p:txBody>
      </p:sp>
      <p:sp>
        <p:nvSpPr>
          <p:cNvPr id="6" name="Content Placeholder 5"/>
          <p:cNvSpPr>
            <a:spLocks noGrp="1"/>
          </p:cNvSpPr>
          <p:nvPr>
            <p:ph sz="quarter" idx="4"/>
          </p:nvPr>
        </p:nvSpPr>
        <p:spPr/>
        <p:txBody>
          <a:bodyPr>
            <a:normAutofit fontScale="92500" lnSpcReduction="20000"/>
          </a:bodyPr>
          <a:lstStyle/>
          <a:p>
            <a:pPr marL="0" indent="0" algn="ctr">
              <a:buNone/>
            </a:pPr>
            <a:r>
              <a:rPr lang="en-US" sz="1900" b="1" dirty="0" smtClean="0"/>
              <a:t>Chosen Relationship</a:t>
            </a:r>
          </a:p>
          <a:p>
            <a:pPr marL="0" indent="0">
              <a:buNone/>
            </a:pPr>
            <a:endParaRPr lang="en-US" sz="1900" dirty="0"/>
          </a:p>
          <a:p>
            <a:r>
              <a:rPr lang="en-US" sz="1900" dirty="0" smtClean="0"/>
              <a:t>God is described as the husband of Israel (Jer. 31:32; 3:14,8).</a:t>
            </a:r>
          </a:p>
          <a:p>
            <a:r>
              <a:rPr lang="en-US" sz="1900" dirty="0" smtClean="0"/>
              <a:t>Jesus is described as the bridegroom of the church (Matt. 22:2,8; Rev. 19:7-9). </a:t>
            </a:r>
          </a:p>
          <a:p>
            <a:r>
              <a:rPr lang="en-US" sz="1900" dirty="0" smtClean="0"/>
              <a:t>God is “no respecter of persons” and shows no partiality (Acts 10:34-35; 2 Pet. 3:9).</a:t>
            </a:r>
          </a:p>
          <a:p>
            <a:r>
              <a:rPr lang="en-US" sz="1900" dirty="0" smtClean="0"/>
              <a:t>God loves everyone but only has a relationship with those who choose Him (Ez. 33:11).</a:t>
            </a:r>
          </a:p>
          <a:p>
            <a:r>
              <a:rPr lang="en-US" sz="1900" dirty="0" smtClean="0"/>
              <a:t>God’s desire is for all men to be saved (2 Tim. 2:3-4).</a:t>
            </a:r>
            <a:endParaRPr lang="en-US" sz="1900" dirty="0"/>
          </a:p>
        </p:txBody>
      </p:sp>
    </p:spTree>
    <p:extLst>
      <p:ext uri="{BB962C8B-B14F-4D97-AF65-F5344CB8AC3E}">
        <p14:creationId xmlns:p14="http://schemas.microsoft.com/office/powerpoint/2010/main" val="39216606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Presbyterianism - TULIP</a:t>
            </a:r>
            <a:endParaRPr lang="en-US" dirty="0"/>
          </a:p>
        </p:txBody>
      </p:sp>
      <p:sp>
        <p:nvSpPr>
          <p:cNvPr id="3" name="Text Placeholder 2"/>
          <p:cNvSpPr>
            <a:spLocks noGrp="1"/>
          </p:cNvSpPr>
          <p:nvPr>
            <p:ph type="body" idx="1"/>
          </p:nvPr>
        </p:nvSpPr>
        <p:spPr/>
        <p:txBody>
          <a:bodyPr/>
          <a:lstStyle/>
          <a:p>
            <a:r>
              <a:rPr lang="en-US" dirty="0" smtClean="0"/>
              <a:t>Calvinism</a:t>
            </a:r>
            <a:endParaRPr lang="en-US" dirty="0"/>
          </a:p>
        </p:txBody>
      </p:sp>
      <p:sp>
        <p:nvSpPr>
          <p:cNvPr id="4" name="Content Placeholder 3"/>
          <p:cNvSpPr>
            <a:spLocks noGrp="1"/>
          </p:cNvSpPr>
          <p:nvPr>
            <p:ph sz="half" idx="2"/>
          </p:nvPr>
        </p:nvSpPr>
        <p:spPr/>
        <p:txBody>
          <a:bodyPr>
            <a:normAutofit fontScale="85000" lnSpcReduction="10000"/>
          </a:bodyPr>
          <a:lstStyle/>
          <a:p>
            <a:pPr marL="0" indent="0" algn="ctr">
              <a:buNone/>
            </a:pPr>
            <a:r>
              <a:rPr lang="en-US" b="1" dirty="0"/>
              <a:t>Limited </a:t>
            </a:r>
            <a:r>
              <a:rPr lang="en-US" b="1" dirty="0" smtClean="0"/>
              <a:t>Atonement Based on Calvinism</a:t>
            </a:r>
          </a:p>
          <a:p>
            <a:pPr marL="0" indent="0">
              <a:buNone/>
            </a:pPr>
            <a:endParaRPr lang="en-US" dirty="0"/>
          </a:p>
          <a:p>
            <a:pPr marL="0" indent="0">
              <a:buNone/>
            </a:pPr>
            <a:r>
              <a:rPr lang="en-US" dirty="0" smtClean="0"/>
              <a:t>Because </a:t>
            </a:r>
            <a:r>
              <a:rPr lang="en-US" dirty="0"/>
              <a:t>God determined that certain ones should be saved as a result of God’s unconditional election, He determined that Christ should die for the elect alone. All whom God has elected and for whom Christ died will be saved (Matthew 1:21; John 10:11; 17:9; Acts 20:28; Romans 8:32; Ephesians 5:25</a:t>
            </a:r>
            <a:r>
              <a:rPr lang="en-US" dirty="0" smtClean="0"/>
              <a:t>).</a:t>
            </a:r>
            <a:endParaRPr lang="en-US" dirty="0"/>
          </a:p>
        </p:txBody>
      </p:sp>
      <p:sp>
        <p:nvSpPr>
          <p:cNvPr id="5" name="Text Placeholder 4"/>
          <p:cNvSpPr>
            <a:spLocks noGrp="1"/>
          </p:cNvSpPr>
          <p:nvPr>
            <p:ph type="body" sz="quarter" idx="3"/>
          </p:nvPr>
        </p:nvSpPr>
        <p:spPr/>
        <p:txBody>
          <a:bodyPr/>
          <a:lstStyle/>
          <a:p>
            <a:r>
              <a:rPr lang="en-US" dirty="0"/>
              <a:t>Word of </a:t>
            </a:r>
            <a:r>
              <a:rPr lang="en-US" dirty="0" smtClean="0"/>
              <a:t>God</a:t>
            </a:r>
            <a:endParaRPr lang="en-US" dirty="0"/>
          </a:p>
        </p:txBody>
      </p:sp>
      <p:sp>
        <p:nvSpPr>
          <p:cNvPr id="6" name="Content Placeholder 5"/>
          <p:cNvSpPr>
            <a:spLocks noGrp="1"/>
          </p:cNvSpPr>
          <p:nvPr>
            <p:ph sz="quarter" idx="4"/>
          </p:nvPr>
        </p:nvSpPr>
        <p:spPr/>
        <p:txBody>
          <a:bodyPr>
            <a:normAutofit fontScale="85000" lnSpcReduction="20000"/>
          </a:bodyPr>
          <a:lstStyle/>
          <a:p>
            <a:pPr marL="0" indent="0" algn="ctr">
              <a:buNone/>
            </a:pPr>
            <a:r>
              <a:rPr lang="en-US" b="1" dirty="0" smtClean="0"/>
              <a:t>Limited Atonement Based on the Bible</a:t>
            </a:r>
          </a:p>
          <a:p>
            <a:endParaRPr lang="en-US" dirty="0"/>
          </a:p>
          <a:p>
            <a:r>
              <a:rPr lang="en-US" dirty="0"/>
              <a:t>God sent His Son into the world so that salvation can be provided to all those who choose to </a:t>
            </a:r>
            <a:r>
              <a:rPr lang="en-US" dirty="0" smtClean="0"/>
              <a:t>believe (John 3:16).</a:t>
            </a:r>
          </a:p>
          <a:p>
            <a:r>
              <a:rPr lang="en-US" dirty="0"/>
              <a:t>W</a:t>
            </a:r>
            <a:r>
              <a:rPr lang="en-US" dirty="0" smtClean="0"/>
              <a:t>e </a:t>
            </a:r>
            <a:r>
              <a:rPr lang="en-US" dirty="0"/>
              <a:t>should believe on the name of his Son Jesus Christ, and love one another, as he gave us </a:t>
            </a:r>
            <a:r>
              <a:rPr lang="en-US" dirty="0" smtClean="0"/>
              <a:t>commandment</a:t>
            </a:r>
            <a:r>
              <a:rPr lang="en-US" dirty="0"/>
              <a:t> </a:t>
            </a:r>
            <a:r>
              <a:rPr lang="en-US" dirty="0" smtClean="0"/>
              <a:t>(1 John 3:23).</a:t>
            </a:r>
          </a:p>
          <a:p>
            <a:r>
              <a:rPr lang="en-US" dirty="0"/>
              <a:t>Obedience is from our own mind and heart (Rom. 6:17-18</a:t>
            </a:r>
            <a:r>
              <a:rPr lang="en-US" dirty="0" smtClean="0"/>
              <a:t>).</a:t>
            </a:r>
          </a:p>
          <a:p>
            <a:endParaRPr lang="en-US" dirty="0"/>
          </a:p>
        </p:txBody>
      </p:sp>
    </p:spTree>
    <p:extLst>
      <p:ext uri="{BB962C8B-B14F-4D97-AF65-F5344CB8AC3E}">
        <p14:creationId xmlns:p14="http://schemas.microsoft.com/office/powerpoint/2010/main" val="22867554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Presbyterianism - TULIP</a:t>
            </a:r>
            <a:endParaRPr lang="en-US" dirty="0"/>
          </a:p>
        </p:txBody>
      </p:sp>
      <p:sp>
        <p:nvSpPr>
          <p:cNvPr id="3" name="Text Placeholder 2"/>
          <p:cNvSpPr>
            <a:spLocks noGrp="1"/>
          </p:cNvSpPr>
          <p:nvPr>
            <p:ph type="body" idx="1"/>
          </p:nvPr>
        </p:nvSpPr>
        <p:spPr/>
        <p:txBody>
          <a:bodyPr/>
          <a:lstStyle/>
          <a:p>
            <a:r>
              <a:rPr lang="en-US" dirty="0" smtClean="0"/>
              <a:t>Calvinism</a:t>
            </a:r>
            <a:endParaRPr lang="en-US" dirty="0"/>
          </a:p>
        </p:txBody>
      </p:sp>
      <p:sp>
        <p:nvSpPr>
          <p:cNvPr id="4" name="Content Placeholder 3"/>
          <p:cNvSpPr>
            <a:spLocks noGrp="1"/>
          </p:cNvSpPr>
          <p:nvPr>
            <p:ph sz="half" idx="2"/>
          </p:nvPr>
        </p:nvSpPr>
        <p:spPr/>
        <p:txBody>
          <a:bodyPr/>
          <a:lstStyle/>
          <a:p>
            <a:pPr marL="0" indent="0" algn="ctr">
              <a:buNone/>
            </a:pPr>
            <a:r>
              <a:rPr lang="en-US" b="1" dirty="0"/>
              <a:t>Irresistible </a:t>
            </a:r>
            <a:r>
              <a:rPr lang="en-US" b="1" dirty="0" smtClean="0"/>
              <a:t>Grace</a:t>
            </a:r>
          </a:p>
          <a:p>
            <a:pPr marL="0" indent="0">
              <a:buNone/>
            </a:pPr>
            <a:endParaRPr lang="en-US" dirty="0"/>
          </a:p>
          <a:p>
            <a:pPr marL="0" indent="0">
              <a:buNone/>
            </a:pPr>
            <a:r>
              <a:rPr lang="en-US" dirty="0" smtClean="0"/>
              <a:t>Those </a:t>
            </a:r>
            <a:r>
              <a:rPr lang="en-US" dirty="0"/>
              <a:t>whom God elected He draws to Himself through irresistible grace. God makes man willing to come to Him. When God calls, man responds (John 6:37, 44; 10:16</a:t>
            </a:r>
            <a:r>
              <a:rPr lang="en-US" dirty="0" smtClean="0"/>
              <a:t>).</a:t>
            </a:r>
            <a:endParaRPr lang="en-US" dirty="0"/>
          </a:p>
        </p:txBody>
      </p:sp>
      <p:sp>
        <p:nvSpPr>
          <p:cNvPr id="5" name="Text Placeholder 4"/>
          <p:cNvSpPr>
            <a:spLocks noGrp="1"/>
          </p:cNvSpPr>
          <p:nvPr>
            <p:ph type="body" sz="quarter" idx="3"/>
          </p:nvPr>
        </p:nvSpPr>
        <p:spPr/>
        <p:txBody>
          <a:bodyPr/>
          <a:lstStyle/>
          <a:p>
            <a:r>
              <a:rPr lang="en-US" dirty="0"/>
              <a:t>Word of </a:t>
            </a:r>
            <a:r>
              <a:rPr lang="en-US" dirty="0" smtClean="0"/>
              <a:t>God</a:t>
            </a:r>
            <a:endParaRPr lang="en-US" dirty="0"/>
          </a:p>
        </p:txBody>
      </p:sp>
      <p:sp>
        <p:nvSpPr>
          <p:cNvPr id="6" name="Content Placeholder 5"/>
          <p:cNvSpPr>
            <a:spLocks noGrp="1"/>
          </p:cNvSpPr>
          <p:nvPr>
            <p:ph sz="quarter" idx="4"/>
          </p:nvPr>
        </p:nvSpPr>
        <p:spPr/>
        <p:txBody>
          <a:bodyPr/>
          <a:lstStyle/>
          <a:p>
            <a:pPr marL="0" indent="0" algn="ctr">
              <a:buNone/>
            </a:pPr>
            <a:r>
              <a:rPr lang="en-US" b="1" dirty="0" smtClean="0"/>
              <a:t>We Have to Choose</a:t>
            </a:r>
          </a:p>
          <a:p>
            <a:endParaRPr lang="en-US" dirty="0"/>
          </a:p>
          <a:p>
            <a:r>
              <a:rPr lang="en-US" dirty="0" smtClean="0"/>
              <a:t>Man must choose for himself whom he will serve  (Joshua 24:15).</a:t>
            </a:r>
          </a:p>
          <a:p>
            <a:r>
              <a:rPr lang="en-US" dirty="0" smtClean="0"/>
              <a:t>Elijah called for a decision between two sides (1 Kings 18:21).</a:t>
            </a:r>
            <a:endParaRPr lang="en-US" dirty="0"/>
          </a:p>
        </p:txBody>
      </p:sp>
    </p:spTree>
    <p:extLst>
      <p:ext uri="{BB962C8B-B14F-4D97-AF65-F5344CB8AC3E}">
        <p14:creationId xmlns:p14="http://schemas.microsoft.com/office/powerpoint/2010/main" val="9022477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Presbyterianism - TULIP</a:t>
            </a:r>
            <a:endParaRPr lang="en-US" dirty="0"/>
          </a:p>
        </p:txBody>
      </p:sp>
      <p:sp>
        <p:nvSpPr>
          <p:cNvPr id="3" name="Text Placeholder 2"/>
          <p:cNvSpPr>
            <a:spLocks noGrp="1"/>
          </p:cNvSpPr>
          <p:nvPr>
            <p:ph type="body" idx="1"/>
          </p:nvPr>
        </p:nvSpPr>
        <p:spPr/>
        <p:txBody>
          <a:bodyPr/>
          <a:lstStyle/>
          <a:p>
            <a:r>
              <a:rPr lang="en-US" dirty="0" smtClean="0"/>
              <a:t>Calvinism</a:t>
            </a:r>
            <a:endParaRPr lang="en-US" dirty="0"/>
          </a:p>
        </p:txBody>
      </p:sp>
      <p:sp>
        <p:nvSpPr>
          <p:cNvPr id="4" name="Content Placeholder 3"/>
          <p:cNvSpPr>
            <a:spLocks noGrp="1"/>
          </p:cNvSpPr>
          <p:nvPr>
            <p:ph sz="half" idx="2"/>
          </p:nvPr>
        </p:nvSpPr>
        <p:spPr/>
        <p:txBody>
          <a:bodyPr>
            <a:normAutofit fontScale="92500"/>
          </a:bodyPr>
          <a:lstStyle/>
          <a:p>
            <a:pPr marL="0" indent="0">
              <a:buNone/>
            </a:pPr>
            <a:r>
              <a:rPr lang="en-US" b="1" dirty="0"/>
              <a:t>Perseverance of the </a:t>
            </a:r>
            <a:r>
              <a:rPr lang="en-US" b="1" dirty="0" smtClean="0"/>
              <a:t>Saints</a:t>
            </a:r>
          </a:p>
          <a:p>
            <a:pPr marL="0" indent="0">
              <a:buNone/>
            </a:pPr>
            <a:endParaRPr lang="en-US" dirty="0"/>
          </a:p>
          <a:p>
            <a:pPr marL="0" indent="0">
              <a:buNone/>
            </a:pPr>
            <a:r>
              <a:rPr lang="en-US" dirty="0" smtClean="0"/>
              <a:t>The </a:t>
            </a:r>
            <a:r>
              <a:rPr lang="en-US" dirty="0"/>
              <a:t>precise ones God has elected and drawn to Himself through the Holy Spirit will persevere in faith. None whom God has elected will be lost; they are eternally secure (John 10:27-29; Romans 8:29-30; Ephesians 1:3-14</a:t>
            </a:r>
            <a:r>
              <a:rPr lang="en-US" dirty="0" smtClean="0"/>
              <a:t>).</a:t>
            </a:r>
            <a:endParaRPr lang="en-US" dirty="0"/>
          </a:p>
        </p:txBody>
      </p:sp>
      <p:sp>
        <p:nvSpPr>
          <p:cNvPr id="5" name="Text Placeholder 4"/>
          <p:cNvSpPr>
            <a:spLocks noGrp="1"/>
          </p:cNvSpPr>
          <p:nvPr>
            <p:ph type="body" sz="quarter" idx="3"/>
          </p:nvPr>
        </p:nvSpPr>
        <p:spPr/>
        <p:txBody>
          <a:bodyPr/>
          <a:lstStyle/>
          <a:p>
            <a:r>
              <a:rPr lang="en-US" dirty="0"/>
              <a:t>Word of </a:t>
            </a:r>
            <a:r>
              <a:rPr lang="en-US" dirty="0" smtClean="0"/>
              <a:t>God</a:t>
            </a:r>
            <a:endParaRPr lang="en-US" dirty="0"/>
          </a:p>
        </p:txBody>
      </p:sp>
      <p:sp>
        <p:nvSpPr>
          <p:cNvPr id="6" name="Content Placeholder 5"/>
          <p:cNvSpPr>
            <a:spLocks noGrp="1"/>
          </p:cNvSpPr>
          <p:nvPr>
            <p:ph sz="quarter" idx="4"/>
          </p:nvPr>
        </p:nvSpPr>
        <p:spPr/>
        <p:txBody>
          <a:bodyPr>
            <a:normAutofit/>
          </a:bodyPr>
          <a:lstStyle/>
          <a:p>
            <a:pPr marL="0" indent="0" algn="ctr">
              <a:buNone/>
            </a:pPr>
            <a:r>
              <a:rPr lang="en-US" sz="2200" b="1" dirty="0" smtClean="0"/>
              <a:t>Saints Can Fall from Grace</a:t>
            </a:r>
          </a:p>
          <a:p>
            <a:pPr marL="0" indent="0" algn="ctr">
              <a:buNone/>
            </a:pPr>
            <a:endParaRPr lang="en-US" sz="2200" b="1" dirty="0"/>
          </a:p>
          <a:p>
            <a:r>
              <a:rPr lang="en-US" sz="2200" dirty="0" smtClean="0"/>
              <a:t>Judas (Acts 1:25).</a:t>
            </a:r>
          </a:p>
          <a:p>
            <a:r>
              <a:rPr lang="en-US" sz="2200" dirty="0" smtClean="0"/>
              <a:t>We may fall (Heb. 12:15; 1 Cor. 10:12).</a:t>
            </a:r>
          </a:p>
          <a:p>
            <a:r>
              <a:rPr lang="en-US" sz="2200" dirty="0" smtClean="0"/>
              <a:t>Some did fall (Gal. 5:4).</a:t>
            </a:r>
          </a:p>
          <a:p>
            <a:r>
              <a:rPr lang="en-US" sz="2200" dirty="0" smtClean="0"/>
              <a:t>Paul feared he might fall (1 Cor. 9:27).</a:t>
            </a:r>
          </a:p>
          <a:p>
            <a:r>
              <a:rPr lang="en-US" sz="2200" dirty="0" smtClean="0"/>
              <a:t>We labor in hope of eternal life (Titus 1:2).</a:t>
            </a:r>
            <a:endParaRPr lang="en-US" sz="2200" dirty="0"/>
          </a:p>
        </p:txBody>
      </p:sp>
    </p:spTree>
    <p:extLst>
      <p:ext uri="{BB962C8B-B14F-4D97-AF65-F5344CB8AC3E}">
        <p14:creationId xmlns:p14="http://schemas.microsoft.com/office/powerpoint/2010/main" val="1644630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The Establishment of Prominent Religious Bodies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2007882"/>
              </p:ext>
            </p:extLst>
          </p:nvPr>
        </p:nvGraphicFramePr>
        <p:xfrm>
          <a:off x="457200" y="1600200"/>
          <a:ext cx="8229600" cy="4820920"/>
        </p:xfrm>
        <a:graphic>
          <a:graphicData uri="http://schemas.openxmlformats.org/drawingml/2006/table">
            <a:tbl>
              <a:tblPr firstRow="1" bandRow="1">
                <a:tableStyleId>{5C22544A-7EE6-4342-B048-85BDC9FD1C3A}</a:tableStyleId>
              </a:tblPr>
              <a:tblGrid>
                <a:gridCol w="1295400"/>
                <a:gridCol w="1600200"/>
                <a:gridCol w="2209800"/>
                <a:gridCol w="3124200"/>
              </a:tblGrid>
              <a:tr h="370840">
                <a:tc>
                  <a:txBody>
                    <a:bodyPr/>
                    <a:lstStyle/>
                    <a:p>
                      <a:pPr algn="ctr"/>
                      <a:r>
                        <a:rPr lang="en-US" dirty="0" smtClean="0"/>
                        <a:t>TIME</a:t>
                      </a:r>
                      <a:endParaRPr lang="en-US" dirty="0"/>
                    </a:p>
                  </a:txBody>
                  <a:tcPr/>
                </a:tc>
                <a:tc>
                  <a:txBody>
                    <a:bodyPr/>
                    <a:lstStyle/>
                    <a:p>
                      <a:pPr algn="ctr"/>
                      <a:r>
                        <a:rPr lang="en-US" dirty="0" smtClean="0"/>
                        <a:t>PLACE</a:t>
                      </a:r>
                      <a:endParaRPr lang="en-US" dirty="0"/>
                    </a:p>
                  </a:txBody>
                  <a:tcPr/>
                </a:tc>
                <a:tc>
                  <a:txBody>
                    <a:bodyPr/>
                    <a:lstStyle/>
                    <a:p>
                      <a:pPr algn="ctr"/>
                      <a:r>
                        <a:rPr lang="en-US" dirty="0" smtClean="0"/>
                        <a:t>FOUNDER</a:t>
                      </a:r>
                      <a:endParaRPr lang="en-US" dirty="0"/>
                    </a:p>
                  </a:txBody>
                  <a:tcPr/>
                </a:tc>
                <a:tc>
                  <a:txBody>
                    <a:bodyPr/>
                    <a:lstStyle/>
                    <a:p>
                      <a:pPr algn="ctr"/>
                      <a:r>
                        <a:rPr lang="en-US" dirty="0" smtClean="0"/>
                        <a:t>CHURCH</a:t>
                      </a:r>
                      <a:endParaRPr lang="en-US" dirty="0"/>
                    </a:p>
                  </a:txBody>
                  <a:tcPr/>
                </a:tc>
              </a:tr>
              <a:tr h="370840">
                <a:tc>
                  <a:txBody>
                    <a:bodyPr/>
                    <a:lstStyle/>
                    <a:p>
                      <a:r>
                        <a:rPr lang="en-US" dirty="0" smtClean="0"/>
                        <a:t>608 A.D.</a:t>
                      </a:r>
                      <a:endParaRPr lang="en-US" dirty="0"/>
                    </a:p>
                  </a:txBody>
                  <a:tcPr/>
                </a:tc>
                <a:tc>
                  <a:txBody>
                    <a:bodyPr/>
                    <a:lstStyle/>
                    <a:p>
                      <a:r>
                        <a:rPr lang="en-US" dirty="0" smtClean="0"/>
                        <a:t>Rome</a:t>
                      </a:r>
                      <a:endParaRPr lang="en-US" dirty="0"/>
                    </a:p>
                  </a:txBody>
                  <a:tcPr/>
                </a:tc>
                <a:tc>
                  <a:txBody>
                    <a:bodyPr/>
                    <a:lstStyle/>
                    <a:p>
                      <a:r>
                        <a:rPr lang="en-US" dirty="0" smtClean="0"/>
                        <a:t>Boniface</a:t>
                      </a:r>
                      <a:r>
                        <a:rPr lang="en-US" baseline="0" dirty="0" smtClean="0"/>
                        <a:t> III</a:t>
                      </a:r>
                      <a:endParaRPr lang="en-US" dirty="0"/>
                    </a:p>
                  </a:txBody>
                  <a:tcPr/>
                </a:tc>
                <a:tc>
                  <a:txBody>
                    <a:bodyPr/>
                    <a:lstStyle/>
                    <a:p>
                      <a:r>
                        <a:rPr lang="en-US" dirty="0" smtClean="0"/>
                        <a:t>Roman Catholic</a:t>
                      </a:r>
                      <a:endParaRPr lang="en-US" dirty="0"/>
                    </a:p>
                  </a:txBody>
                  <a:tcPr/>
                </a:tc>
              </a:tr>
              <a:tr h="370840">
                <a:tc>
                  <a:txBody>
                    <a:bodyPr/>
                    <a:lstStyle/>
                    <a:p>
                      <a:r>
                        <a:rPr lang="en-US" dirty="0" smtClean="0"/>
                        <a:t>1517 A.D.</a:t>
                      </a:r>
                      <a:endParaRPr lang="en-US" dirty="0"/>
                    </a:p>
                  </a:txBody>
                  <a:tcPr/>
                </a:tc>
                <a:tc>
                  <a:txBody>
                    <a:bodyPr/>
                    <a:lstStyle/>
                    <a:p>
                      <a:r>
                        <a:rPr lang="en-US" dirty="0" smtClean="0"/>
                        <a:t>Germany</a:t>
                      </a:r>
                      <a:endParaRPr lang="en-US" dirty="0"/>
                    </a:p>
                  </a:txBody>
                  <a:tcPr/>
                </a:tc>
                <a:tc>
                  <a:txBody>
                    <a:bodyPr/>
                    <a:lstStyle/>
                    <a:p>
                      <a:r>
                        <a:rPr lang="en-US" dirty="0" smtClean="0"/>
                        <a:t>Martin Luther</a:t>
                      </a:r>
                      <a:endParaRPr lang="en-US" dirty="0"/>
                    </a:p>
                  </a:txBody>
                  <a:tcPr/>
                </a:tc>
                <a:tc>
                  <a:txBody>
                    <a:bodyPr/>
                    <a:lstStyle/>
                    <a:p>
                      <a:r>
                        <a:rPr lang="en-US" dirty="0" smtClean="0"/>
                        <a:t>Lutheran</a:t>
                      </a:r>
                      <a:endParaRPr lang="en-US" dirty="0"/>
                    </a:p>
                  </a:txBody>
                  <a:tcPr/>
                </a:tc>
              </a:tr>
              <a:tr h="370840">
                <a:tc>
                  <a:txBody>
                    <a:bodyPr/>
                    <a:lstStyle/>
                    <a:p>
                      <a:r>
                        <a:rPr lang="en-US" dirty="0" smtClean="0"/>
                        <a:t>1534 A.D.</a:t>
                      </a:r>
                      <a:endParaRPr lang="en-US" dirty="0"/>
                    </a:p>
                  </a:txBody>
                  <a:tcPr/>
                </a:tc>
                <a:tc>
                  <a:txBody>
                    <a:bodyPr/>
                    <a:lstStyle/>
                    <a:p>
                      <a:r>
                        <a:rPr lang="en-US" dirty="0" smtClean="0"/>
                        <a:t>England</a:t>
                      </a:r>
                      <a:endParaRPr lang="en-US" dirty="0"/>
                    </a:p>
                  </a:txBody>
                  <a:tcPr/>
                </a:tc>
                <a:tc>
                  <a:txBody>
                    <a:bodyPr/>
                    <a:lstStyle/>
                    <a:p>
                      <a:r>
                        <a:rPr lang="en-US" dirty="0" smtClean="0"/>
                        <a:t>Henry</a:t>
                      </a:r>
                      <a:r>
                        <a:rPr lang="en-US" baseline="0" dirty="0" smtClean="0"/>
                        <a:t> VIII</a:t>
                      </a:r>
                      <a:endParaRPr lang="en-US" dirty="0"/>
                    </a:p>
                  </a:txBody>
                  <a:tcPr/>
                </a:tc>
                <a:tc>
                  <a:txBody>
                    <a:bodyPr/>
                    <a:lstStyle/>
                    <a:p>
                      <a:r>
                        <a:rPr lang="en-US" dirty="0" smtClean="0"/>
                        <a:t>Episcopalian</a:t>
                      </a:r>
                      <a:endParaRPr lang="en-US" dirty="0"/>
                    </a:p>
                  </a:txBody>
                  <a:tcPr/>
                </a:tc>
              </a:tr>
              <a:tr h="370840">
                <a:tc>
                  <a:txBody>
                    <a:bodyPr/>
                    <a:lstStyle/>
                    <a:p>
                      <a:r>
                        <a:rPr lang="en-US" dirty="0" smtClean="0"/>
                        <a:t>1536 A.D.</a:t>
                      </a:r>
                      <a:endParaRPr lang="en-US" dirty="0"/>
                    </a:p>
                  </a:txBody>
                  <a:tcPr/>
                </a:tc>
                <a:tc>
                  <a:txBody>
                    <a:bodyPr/>
                    <a:lstStyle/>
                    <a:p>
                      <a:r>
                        <a:rPr lang="en-US" dirty="0" smtClean="0"/>
                        <a:t>Switzerland</a:t>
                      </a:r>
                      <a:endParaRPr lang="en-US" dirty="0"/>
                    </a:p>
                  </a:txBody>
                  <a:tcPr/>
                </a:tc>
                <a:tc>
                  <a:txBody>
                    <a:bodyPr/>
                    <a:lstStyle/>
                    <a:p>
                      <a:r>
                        <a:rPr lang="en-US" dirty="0" smtClean="0"/>
                        <a:t>John Calvin</a:t>
                      </a:r>
                      <a:endParaRPr lang="en-US" dirty="0"/>
                    </a:p>
                  </a:txBody>
                  <a:tcPr/>
                </a:tc>
                <a:tc>
                  <a:txBody>
                    <a:bodyPr/>
                    <a:lstStyle/>
                    <a:p>
                      <a:r>
                        <a:rPr lang="en-US" dirty="0" smtClean="0"/>
                        <a:t>Presbyterian</a:t>
                      </a:r>
                      <a:endParaRPr lang="en-US" dirty="0"/>
                    </a:p>
                  </a:txBody>
                  <a:tcPr/>
                </a:tc>
              </a:tr>
              <a:tr h="370840">
                <a:tc>
                  <a:txBody>
                    <a:bodyPr/>
                    <a:lstStyle/>
                    <a:p>
                      <a:r>
                        <a:rPr lang="en-US" dirty="0" smtClean="0"/>
                        <a:t>1550 A.D.</a:t>
                      </a:r>
                      <a:endParaRPr lang="en-US" dirty="0"/>
                    </a:p>
                  </a:txBody>
                  <a:tcPr/>
                </a:tc>
                <a:tc>
                  <a:txBody>
                    <a:bodyPr/>
                    <a:lstStyle/>
                    <a:p>
                      <a:r>
                        <a:rPr lang="en-US" dirty="0" smtClean="0"/>
                        <a:t>England</a:t>
                      </a:r>
                      <a:endParaRPr lang="en-US" dirty="0"/>
                    </a:p>
                  </a:txBody>
                  <a:tcPr/>
                </a:tc>
                <a:tc>
                  <a:txBody>
                    <a:bodyPr/>
                    <a:lstStyle/>
                    <a:p>
                      <a:r>
                        <a:rPr lang="en-US" dirty="0" smtClean="0"/>
                        <a:t>Robert Browne</a:t>
                      </a:r>
                      <a:endParaRPr lang="en-US" dirty="0"/>
                    </a:p>
                  </a:txBody>
                  <a:tcPr/>
                </a:tc>
                <a:tc>
                  <a:txBody>
                    <a:bodyPr/>
                    <a:lstStyle/>
                    <a:p>
                      <a:r>
                        <a:rPr lang="en-US" dirty="0" smtClean="0"/>
                        <a:t>Congregational</a:t>
                      </a:r>
                      <a:endParaRPr lang="en-US" dirty="0"/>
                    </a:p>
                  </a:txBody>
                  <a:tcPr/>
                </a:tc>
              </a:tr>
              <a:tr h="370840">
                <a:tc>
                  <a:txBody>
                    <a:bodyPr/>
                    <a:lstStyle/>
                    <a:p>
                      <a:r>
                        <a:rPr lang="en-US" dirty="0" smtClean="0"/>
                        <a:t>1607 A.D.</a:t>
                      </a:r>
                      <a:endParaRPr lang="en-US" dirty="0"/>
                    </a:p>
                  </a:txBody>
                  <a:tcPr/>
                </a:tc>
                <a:tc>
                  <a:txBody>
                    <a:bodyPr/>
                    <a:lstStyle/>
                    <a:p>
                      <a:r>
                        <a:rPr lang="en-US" dirty="0" smtClean="0"/>
                        <a:t>Holland</a:t>
                      </a:r>
                      <a:endParaRPr lang="en-US" dirty="0"/>
                    </a:p>
                  </a:txBody>
                  <a:tcPr/>
                </a:tc>
                <a:tc>
                  <a:txBody>
                    <a:bodyPr/>
                    <a:lstStyle/>
                    <a:p>
                      <a:r>
                        <a:rPr lang="en-US" dirty="0" smtClean="0"/>
                        <a:t>John</a:t>
                      </a:r>
                      <a:r>
                        <a:rPr lang="en-US" baseline="0" dirty="0" smtClean="0"/>
                        <a:t> Smyth</a:t>
                      </a:r>
                      <a:endParaRPr lang="en-US" dirty="0"/>
                    </a:p>
                  </a:txBody>
                  <a:tcPr/>
                </a:tc>
                <a:tc>
                  <a:txBody>
                    <a:bodyPr/>
                    <a:lstStyle/>
                    <a:p>
                      <a:r>
                        <a:rPr lang="en-US" dirty="0" smtClean="0"/>
                        <a:t>Baptist</a:t>
                      </a:r>
                      <a:endParaRPr lang="en-US" dirty="0"/>
                    </a:p>
                  </a:txBody>
                  <a:tcPr/>
                </a:tc>
              </a:tr>
              <a:tr h="370840">
                <a:tc>
                  <a:txBody>
                    <a:bodyPr/>
                    <a:lstStyle/>
                    <a:p>
                      <a:r>
                        <a:rPr lang="en-US" dirty="0" smtClean="0"/>
                        <a:t>1739 A.D.</a:t>
                      </a:r>
                      <a:endParaRPr lang="en-US" dirty="0"/>
                    </a:p>
                  </a:txBody>
                  <a:tcPr/>
                </a:tc>
                <a:tc>
                  <a:txBody>
                    <a:bodyPr/>
                    <a:lstStyle/>
                    <a:p>
                      <a:r>
                        <a:rPr lang="en-US" dirty="0" smtClean="0"/>
                        <a:t>England</a:t>
                      </a:r>
                      <a:endParaRPr lang="en-US" dirty="0"/>
                    </a:p>
                  </a:txBody>
                  <a:tcPr/>
                </a:tc>
                <a:tc>
                  <a:txBody>
                    <a:bodyPr/>
                    <a:lstStyle/>
                    <a:p>
                      <a:r>
                        <a:rPr lang="en-US" dirty="0" smtClean="0"/>
                        <a:t>John Wesley</a:t>
                      </a:r>
                      <a:endParaRPr lang="en-US" dirty="0"/>
                    </a:p>
                  </a:txBody>
                  <a:tcPr/>
                </a:tc>
                <a:tc>
                  <a:txBody>
                    <a:bodyPr/>
                    <a:lstStyle/>
                    <a:p>
                      <a:r>
                        <a:rPr lang="en-US" dirty="0" smtClean="0"/>
                        <a:t>Methodist</a:t>
                      </a:r>
                      <a:endParaRPr lang="en-US" dirty="0"/>
                    </a:p>
                  </a:txBody>
                  <a:tcPr/>
                </a:tc>
              </a:tr>
              <a:tr h="370840">
                <a:tc>
                  <a:txBody>
                    <a:bodyPr/>
                    <a:lstStyle/>
                    <a:p>
                      <a:r>
                        <a:rPr lang="en-US" dirty="0" smtClean="0"/>
                        <a:t>1830 A.D.</a:t>
                      </a:r>
                      <a:endParaRPr lang="en-US" dirty="0"/>
                    </a:p>
                  </a:txBody>
                  <a:tcPr/>
                </a:tc>
                <a:tc>
                  <a:txBody>
                    <a:bodyPr/>
                    <a:lstStyle/>
                    <a:p>
                      <a:r>
                        <a:rPr lang="en-US" dirty="0" smtClean="0"/>
                        <a:t>America</a:t>
                      </a:r>
                      <a:endParaRPr lang="en-US" dirty="0"/>
                    </a:p>
                  </a:txBody>
                  <a:tcPr/>
                </a:tc>
                <a:tc>
                  <a:txBody>
                    <a:bodyPr/>
                    <a:lstStyle/>
                    <a:p>
                      <a:r>
                        <a:rPr lang="en-US" dirty="0" smtClean="0"/>
                        <a:t>Joseph</a:t>
                      </a:r>
                      <a:r>
                        <a:rPr lang="en-US" baseline="0" dirty="0" smtClean="0"/>
                        <a:t> Smith</a:t>
                      </a:r>
                      <a:endParaRPr lang="en-US" dirty="0"/>
                    </a:p>
                  </a:txBody>
                  <a:tcPr/>
                </a:tc>
                <a:tc>
                  <a:txBody>
                    <a:bodyPr/>
                    <a:lstStyle/>
                    <a:p>
                      <a:r>
                        <a:rPr lang="en-US" dirty="0" smtClean="0"/>
                        <a:t>Latter Day Saints</a:t>
                      </a:r>
                      <a:r>
                        <a:rPr lang="en-US" baseline="0" dirty="0" smtClean="0"/>
                        <a:t> (Mormons)</a:t>
                      </a:r>
                      <a:endParaRPr lang="en-US" dirty="0"/>
                    </a:p>
                  </a:txBody>
                  <a:tcPr/>
                </a:tc>
              </a:tr>
              <a:tr h="370840">
                <a:tc>
                  <a:txBody>
                    <a:bodyPr/>
                    <a:lstStyle/>
                    <a:p>
                      <a:r>
                        <a:rPr lang="en-US" dirty="0" smtClean="0"/>
                        <a:t>1830 A.D.</a:t>
                      </a:r>
                      <a:endParaRPr lang="en-US" dirty="0"/>
                    </a:p>
                  </a:txBody>
                  <a:tcPr/>
                </a:tc>
                <a:tc>
                  <a:txBody>
                    <a:bodyPr/>
                    <a:lstStyle/>
                    <a:p>
                      <a:r>
                        <a:rPr lang="en-US" dirty="0" smtClean="0"/>
                        <a:t>America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William Miller</a:t>
                      </a:r>
                    </a:p>
                  </a:txBody>
                  <a:tcPr/>
                </a:tc>
                <a:tc>
                  <a:txBody>
                    <a:bodyPr/>
                    <a:lstStyle/>
                    <a:p>
                      <a:r>
                        <a:rPr lang="en-US" dirty="0" smtClean="0"/>
                        <a:t>Adventists</a:t>
                      </a:r>
                      <a:endParaRPr lang="en-US" dirty="0"/>
                    </a:p>
                  </a:txBody>
                  <a:tcPr/>
                </a:tc>
              </a:tr>
              <a:tr h="370840">
                <a:tc>
                  <a:txBody>
                    <a:bodyPr/>
                    <a:lstStyle/>
                    <a:p>
                      <a:r>
                        <a:rPr lang="en-US" dirty="0" smtClean="0"/>
                        <a:t>1866 A.D.</a:t>
                      </a:r>
                      <a:endParaRPr lang="en-US" dirty="0"/>
                    </a:p>
                  </a:txBody>
                  <a:tcPr/>
                </a:tc>
                <a:tc>
                  <a:txBody>
                    <a:bodyPr/>
                    <a:lstStyle/>
                    <a:p>
                      <a:r>
                        <a:rPr lang="en-US" dirty="0" smtClean="0"/>
                        <a:t>America</a:t>
                      </a:r>
                      <a:endParaRPr lang="en-US" dirty="0"/>
                    </a:p>
                  </a:txBody>
                  <a:tcPr/>
                </a:tc>
                <a:tc>
                  <a:txBody>
                    <a:bodyPr/>
                    <a:lstStyle/>
                    <a:p>
                      <a:r>
                        <a:rPr lang="en-US" dirty="0" smtClean="0"/>
                        <a:t>Mary</a:t>
                      </a:r>
                      <a:r>
                        <a:rPr lang="en-US" baseline="0" dirty="0" smtClean="0"/>
                        <a:t> Baker Eddy</a:t>
                      </a:r>
                      <a:endParaRPr lang="en-US" dirty="0"/>
                    </a:p>
                  </a:txBody>
                  <a:tcPr/>
                </a:tc>
                <a:tc>
                  <a:txBody>
                    <a:bodyPr/>
                    <a:lstStyle/>
                    <a:p>
                      <a:r>
                        <a:rPr lang="en-US" dirty="0" smtClean="0"/>
                        <a:t>Christian Scientist</a:t>
                      </a:r>
                      <a:endParaRPr lang="en-US" dirty="0"/>
                    </a:p>
                  </a:txBody>
                  <a:tcPr/>
                </a:tc>
              </a:tr>
              <a:tr h="370840">
                <a:tc>
                  <a:txBody>
                    <a:bodyPr/>
                    <a:lstStyle/>
                    <a:p>
                      <a:r>
                        <a:rPr lang="en-US" dirty="0" smtClean="0"/>
                        <a:t>1872 A.D.</a:t>
                      </a:r>
                      <a:endParaRPr lang="en-US" dirty="0"/>
                    </a:p>
                  </a:txBody>
                  <a:tcPr/>
                </a:tc>
                <a:tc>
                  <a:txBody>
                    <a:bodyPr/>
                    <a:lstStyle/>
                    <a:p>
                      <a:r>
                        <a:rPr lang="en-US" dirty="0" smtClean="0"/>
                        <a:t>America</a:t>
                      </a:r>
                      <a:endParaRPr lang="en-US" dirty="0"/>
                    </a:p>
                  </a:txBody>
                  <a:tcPr/>
                </a:tc>
                <a:tc>
                  <a:txBody>
                    <a:bodyPr/>
                    <a:lstStyle/>
                    <a:p>
                      <a:r>
                        <a:rPr lang="en-US" dirty="0" smtClean="0"/>
                        <a:t>Charles T. Russell</a:t>
                      </a:r>
                      <a:endParaRPr lang="en-US" dirty="0"/>
                    </a:p>
                  </a:txBody>
                  <a:tcPr/>
                </a:tc>
                <a:tc>
                  <a:txBody>
                    <a:bodyPr/>
                    <a:lstStyle/>
                    <a:p>
                      <a:r>
                        <a:rPr lang="en-US" dirty="0" smtClean="0"/>
                        <a:t>Jehovah’s Witness</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0108541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Presbyterianism</a:t>
            </a:r>
          </a:p>
        </p:txBody>
      </p:sp>
      <p:sp>
        <p:nvSpPr>
          <p:cNvPr id="3" name="Content Placeholder 2"/>
          <p:cNvSpPr>
            <a:spLocks noGrp="1"/>
          </p:cNvSpPr>
          <p:nvPr>
            <p:ph idx="1"/>
          </p:nvPr>
        </p:nvSpPr>
        <p:spPr/>
        <p:txBody>
          <a:bodyPr/>
          <a:lstStyle/>
          <a:p>
            <a:pPr marL="0" indent="0">
              <a:buNone/>
            </a:pPr>
            <a:r>
              <a:rPr lang="en-US" dirty="0" smtClean="0"/>
              <a:t>Notable Presbyterian Denominations:</a:t>
            </a:r>
          </a:p>
          <a:p>
            <a:r>
              <a:rPr lang="en-US" dirty="0" smtClean="0"/>
              <a:t>Associated Reformed Presbyterian Church – 1782</a:t>
            </a:r>
          </a:p>
          <a:p>
            <a:r>
              <a:rPr lang="en-US" dirty="0" smtClean="0"/>
              <a:t>Cumberland Presbyterian Church – 1810</a:t>
            </a:r>
          </a:p>
          <a:p>
            <a:r>
              <a:rPr lang="en-US" dirty="0" smtClean="0"/>
              <a:t>Evangelical Presbyterian Church – 1981</a:t>
            </a:r>
          </a:p>
          <a:p>
            <a:r>
              <a:rPr lang="en-US" dirty="0" smtClean="0"/>
              <a:t>The Orthodox Presbyterian Church – 1936</a:t>
            </a:r>
          </a:p>
          <a:p>
            <a:r>
              <a:rPr lang="en-US" dirty="0" smtClean="0"/>
              <a:t>Presbyterian Church in America – 1973</a:t>
            </a:r>
          </a:p>
          <a:p>
            <a:r>
              <a:rPr lang="en-US" dirty="0" smtClean="0"/>
              <a:t>Presbyterian Church (USA) – 1983</a:t>
            </a:r>
          </a:p>
        </p:txBody>
      </p:sp>
    </p:spTree>
    <p:extLst>
      <p:ext uri="{BB962C8B-B14F-4D97-AF65-F5344CB8AC3E}">
        <p14:creationId xmlns:p14="http://schemas.microsoft.com/office/powerpoint/2010/main" val="40231889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Congregational</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p:txBody>
      </p:sp>
    </p:spTree>
    <p:extLst>
      <p:ext uri="{BB962C8B-B14F-4D97-AF65-F5344CB8AC3E}">
        <p14:creationId xmlns:p14="http://schemas.microsoft.com/office/powerpoint/2010/main" val="13737096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Congregational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Congregational Churches are so named because each local congregation has full authority.</a:t>
            </a:r>
          </a:p>
          <a:p>
            <a:r>
              <a:rPr lang="en-US" dirty="0" smtClean="0"/>
              <a:t>It is believed that each congregation, made up of men and women devoted to the lordship of Jesus Christ, are fully capable to minister and govern among themselves through congregational vote.</a:t>
            </a:r>
          </a:p>
          <a:p>
            <a:r>
              <a:rPr lang="en-US" dirty="0" smtClean="0"/>
              <a:t>This is in obvious contrast to churches that have an episcopal government, with a hierarchy of bishops ruling over local churches.</a:t>
            </a:r>
          </a:p>
          <a:p>
            <a:r>
              <a:rPr lang="en-US" dirty="0" smtClean="0"/>
              <a:t>Emerged among individuals and congregations who escaped persecution from the religious authorities in England and who felt the Church of England was desperately in need of purification.</a:t>
            </a:r>
          </a:p>
          <a:p>
            <a:r>
              <a:rPr lang="en-US" dirty="0" smtClean="0"/>
              <a:t>These Puritans believed the church needed to reform not only in worship but in its style of government.</a:t>
            </a:r>
          </a:p>
          <a:p>
            <a:r>
              <a:rPr lang="en-US" dirty="0" smtClean="0"/>
              <a:t>Made the dangerous choice in meeting in homes for Bible study and prayer, something that was illegal because of a state policy the religious meetings were not to take place without priest or bishops present.</a:t>
            </a:r>
          </a:p>
          <a:p>
            <a:r>
              <a:rPr lang="en-US" dirty="0" smtClean="0"/>
              <a:t>Both religious and political authorities in England were displeased with these “separatists.”</a:t>
            </a:r>
            <a:endParaRPr lang="en-US" dirty="0"/>
          </a:p>
        </p:txBody>
      </p:sp>
    </p:spTree>
    <p:extLst>
      <p:ext uri="{BB962C8B-B14F-4D97-AF65-F5344CB8AC3E}">
        <p14:creationId xmlns:p14="http://schemas.microsoft.com/office/powerpoint/2010/main" val="139492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Congregational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Among these separatist groups was one led by John Robinson (1575-1625).</a:t>
            </a:r>
          </a:p>
          <a:p>
            <a:r>
              <a:rPr lang="en-US" dirty="0" smtClean="0"/>
              <a:t>Because of the escalating persecution, Robinson and his congregation of about 100 people fled England in 1609 and settled in the Netherlands.</a:t>
            </a:r>
          </a:p>
          <a:p>
            <a:r>
              <a:rPr lang="en-US" dirty="0" smtClean="0"/>
              <a:t>There he encountered another escapee from England’s persecution, William Ames (1576-1633), a great Congregational theologian.</a:t>
            </a:r>
          </a:p>
          <a:p>
            <a:r>
              <a:rPr lang="en-US" dirty="0" smtClean="0"/>
              <a:t>Through Ames influence, Robinson became a convert to Congregationalism.</a:t>
            </a:r>
          </a:p>
          <a:p>
            <a:r>
              <a:rPr lang="en-US" dirty="0" smtClean="0"/>
              <a:t>In 1620 Robinson and a large company of his congregation set sail for the American colonies in the Mayflower.</a:t>
            </a:r>
          </a:p>
          <a:p>
            <a:r>
              <a:rPr lang="en-US" dirty="0" smtClean="0"/>
              <a:t>They made a covenant with each other as believers and as citizens of their new land – a spiritual and political covenant known as the Mayflower Compact.</a:t>
            </a:r>
          </a:p>
          <a:p>
            <a:r>
              <a:rPr lang="en-US" dirty="0" smtClean="0"/>
              <a:t>In this document we witness the seeds of a democratic government.</a:t>
            </a:r>
            <a:endParaRPr lang="en-US" dirty="0"/>
          </a:p>
        </p:txBody>
      </p:sp>
    </p:spTree>
    <p:extLst>
      <p:ext uri="{BB962C8B-B14F-4D97-AF65-F5344CB8AC3E}">
        <p14:creationId xmlns:p14="http://schemas.microsoft.com/office/powerpoint/2010/main" val="139492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Congregational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Meanwhile, Puritans continued to immigrate into America, and the Massachusetts Bay Colony was eventually established in 1629.</a:t>
            </a:r>
          </a:p>
          <a:p>
            <a:r>
              <a:rPr lang="en-US" dirty="0" smtClean="0"/>
              <a:t>Congregational churches were planted and the movement grew rapidly.</a:t>
            </a:r>
          </a:p>
          <a:p>
            <a:r>
              <a:rPr lang="en-US" dirty="0" smtClean="0"/>
              <a:t>One Congregationalist who impacted his own time and whose influence continues even today is Jonathan Edwards (1703-1758), the greatest intellect to ever emerge among Congregational churches.</a:t>
            </a:r>
          </a:p>
          <a:p>
            <a:r>
              <a:rPr lang="en-US" dirty="0" smtClean="0"/>
              <a:t>He played a leading role in the First Great Awakening in the 1730s and 1740s.</a:t>
            </a:r>
          </a:p>
          <a:p>
            <a:r>
              <a:rPr lang="en-US" dirty="0" smtClean="0"/>
              <a:t>Congregationalist played a major role in American history.</a:t>
            </a:r>
          </a:p>
          <a:p>
            <a:r>
              <a:rPr lang="en-US" dirty="0" smtClean="0"/>
              <a:t>Some of the New England Congregationalist were leaders in the American Revolution (1775-1783).</a:t>
            </a:r>
          </a:p>
          <a:p>
            <a:r>
              <a:rPr lang="en-US" dirty="0" smtClean="0"/>
              <a:t>As well, Congregationalist were involved in founding such influential schools as Harvard (1636), Yale (1707) and Dartmouth (1769).</a:t>
            </a:r>
          </a:p>
          <a:p>
            <a:r>
              <a:rPr lang="en-US" dirty="0" smtClean="0"/>
              <a:t>In the 1800s the denomination suffered a theological split, rooted mainly in a debate over the Trinity.</a:t>
            </a:r>
          </a:p>
        </p:txBody>
      </p:sp>
    </p:spTree>
    <p:extLst>
      <p:ext uri="{BB962C8B-B14F-4D97-AF65-F5344CB8AC3E}">
        <p14:creationId xmlns:p14="http://schemas.microsoft.com/office/powerpoint/2010/main" val="139492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Congregational</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conservatives in the group held strongly for the Trinity, while the liberals argued </a:t>
            </a:r>
            <a:r>
              <a:rPr lang="en-US" dirty="0" smtClean="0"/>
              <a:t>for a radical unity of God (Unitarianism).</a:t>
            </a:r>
          </a:p>
          <a:p>
            <a:r>
              <a:rPr lang="en-US" dirty="0" smtClean="0"/>
              <a:t>William Ellery </a:t>
            </a:r>
            <a:r>
              <a:rPr lang="en-US" dirty="0" err="1" smtClean="0"/>
              <a:t>Chaning</a:t>
            </a:r>
            <a:r>
              <a:rPr lang="en-US" dirty="0" smtClean="0"/>
              <a:t> (1780-1842) preached a famous sermon entitled “Unitarian Christianity” in which he argued against the Trinity and sought to demonstrate how “irrational” the idea is.</a:t>
            </a:r>
          </a:p>
          <a:p>
            <a:r>
              <a:rPr lang="en-US" dirty="0" smtClean="0"/>
              <a:t>The sermon was published and reprinted seven times and became a popular pamphlet.</a:t>
            </a:r>
          </a:p>
          <a:p>
            <a:r>
              <a:rPr lang="en-US" dirty="0" smtClean="0"/>
              <a:t>This sermon affirmed the Unitarian belief that the ultimate authority is not the voice of the past as revealed in Scripture but the “living voice” of experience and reason.</a:t>
            </a:r>
          </a:p>
          <a:p>
            <a:r>
              <a:rPr lang="en-US" dirty="0" smtClean="0"/>
              <a:t>A division in the Congregational church was inevitable.</a:t>
            </a:r>
          </a:p>
          <a:p>
            <a:r>
              <a:rPr lang="en-US" dirty="0" smtClean="0"/>
              <a:t>The American Unitarian Association was founded in 1825 by a dozen graduates of Harvard Divinity School. </a:t>
            </a:r>
          </a:p>
          <a:p>
            <a:r>
              <a:rPr lang="en-US" dirty="0" smtClean="0"/>
              <a:t>Most of the older Congregational churches in Massachusetts became Unitarian in theology.</a:t>
            </a:r>
          </a:p>
          <a:p>
            <a:r>
              <a:rPr lang="en-US" dirty="0"/>
              <a:t>Yet traditional Congregational churches survived the split and have maintained steady growth through the years</a:t>
            </a:r>
            <a:r>
              <a:rPr lang="en-US" dirty="0" smtClean="0"/>
              <a:t>.</a:t>
            </a:r>
            <a:endParaRPr lang="en-US" dirty="0"/>
          </a:p>
        </p:txBody>
      </p:sp>
    </p:spTree>
    <p:extLst>
      <p:ext uri="{BB962C8B-B14F-4D97-AF65-F5344CB8AC3E}">
        <p14:creationId xmlns:p14="http://schemas.microsoft.com/office/powerpoint/2010/main" val="139492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Congregational</a:t>
            </a:r>
            <a:endParaRPr lang="en-US" dirty="0"/>
          </a:p>
        </p:txBody>
      </p:sp>
      <p:sp>
        <p:nvSpPr>
          <p:cNvPr id="3" name="Content Placeholder 2"/>
          <p:cNvSpPr>
            <a:spLocks noGrp="1"/>
          </p:cNvSpPr>
          <p:nvPr>
            <p:ph idx="1"/>
          </p:nvPr>
        </p:nvSpPr>
        <p:spPr>
          <a:xfrm>
            <a:off x="304800" y="1447800"/>
            <a:ext cx="8534400" cy="5181600"/>
          </a:xfrm>
        </p:spPr>
        <p:txBody>
          <a:bodyPr>
            <a:normAutofit fontScale="92500" lnSpcReduction="20000"/>
          </a:bodyPr>
          <a:lstStyle/>
          <a:p>
            <a:pPr marL="0" indent="0" algn="ctr">
              <a:buNone/>
            </a:pPr>
            <a:r>
              <a:rPr lang="en-US" sz="2000" b="1" dirty="0" smtClean="0"/>
              <a:t>Congregational Christian Churches</a:t>
            </a:r>
          </a:p>
          <a:p>
            <a:r>
              <a:rPr lang="en-US" sz="2000" dirty="0" smtClean="0"/>
              <a:t>Founded in Detroit, Michigan in 1955</a:t>
            </a:r>
          </a:p>
          <a:p>
            <a:r>
              <a:rPr lang="en-US" sz="2000" dirty="0"/>
              <a:t>M</a:t>
            </a:r>
            <a:r>
              <a:rPr lang="en-US" sz="2000" dirty="0" smtClean="0"/>
              <a:t>embers are free to follow their own consciences</a:t>
            </a:r>
          </a:p>
          <a:p>
            <a:r>
              <a:rPr lang="en-US" sz="2000" dirty="0" smtClean="0"/>
              <a:t>Basic Doctrinal Affirmations:</a:t>
            </a:r>
          </a:p>
          <a:p>
            <a:pPr lvl="1"/>
            <a:r>
              <a:rPr lang="en-US" dirty="0" smtClean="0"/>
              <a:t>Bible sets forth the duty of Christians; Christians can walk in the ways of the Lord by following its teachings.</a:t>
            </a:r>
          </a:p>
          <a:p>
            <a:pPr lvl="1"/>
            <a:r>
              <a:rPr lang="en-US" dirty="0" smtClean="0"/>
              <a:t>God is loving and compassionate.</a:t>
            </a:r>
          </a:p>
          <a:p>
            <a:pPr lvl="1"/>
            <a:r>
              <a:rPr lang="en-US" dirty="0" smtClean="0"/>
              <a:t>Jesus is the Lord and Savior of humankind; a perfect revelation of the love of God.</a:t>
            </a:r>
          </a:p>
          <a:p>
            <a:pPr lvl="1"/>
            <a:r>
              <a:rPr lang="en-US" dirty="0" smtClean="0"/>
              <a:t>Members seek to be led by the Holy Spirit, not by man made creed; Holy Spirit guides each Christian in understanding the scriptures.</a:t>
            </a:r>
          </a:p>
          <a:p>
            <a:pPr lvl="1"/>
            <a:r>
              <a:rPr lang="en-US" dirty="0" smtClean="0"/>
              <a:t>Salvation is based on a confession of faith in Jesus.</a:t>
            </a:r>
          </a:p>
          <a:p>
            <a:pPr lvl="1"/>
            <a:r>
              <a:rPr lang="en-US" dirty="0" smtClean="0"/>
              <a:t>Churches are autonomous and self-governing but free to work in associations and conferences; women can be ordained.</a:t>
            </a:r>
          </a:p>
          <a:p>
            <a:pPr lvl="1"/>
            <a:r>
              <a:rPr lang="en-US" dirty="0" smtClean="0"/>
              <a:t>Baptism is for both infants and mature believers.</a:t>
            </a:r>
          </a:p>
          <a:p>
            <a:pPr lvl="1"/>
            <a:r>
              <a:rPr lang="en-US" dirty="0" smtClean="0"/>
              <a:t>Lord’s Supper is observed either monthly or every other month; all people are welcome to participate; serves as a memorial to Christ’s life, death and resurrection and to unite believers with both Christ and other church members.</a:t>
            </a:r>
          </a:p>
          <a:p>
            <a:pPr lvl="1"/>
            <a:endParaRPr lang="en-US" dirty="0" smtClean="0"/>
          </a:p>
        </p:txBody>
      </p:sp>
    </p:spTree>
    <p:extLst>
      <p:ext uri="{BB962C8B-B14F-4D97-AF65-F5344CB8AC3E}">
        <p14:creationId xmlns:p14="http://schemas.microsoft.com/office/powerpoint/2010/main" val="139492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Congregational</a:t>
            </a:r>
            <a:endParaRPr lang="en-US" dirty="0"/>
          </a:p>
        </p:txBody>
      </p:sp>
      <p:sp>
        <p:nvSpPr>
          <p:cNvPr id="3" name="Content Placeholder 2"/>
          <p:cNvSpPr>
            <a:spLocks noGrp="1"/>
          </p:cNvSpPr>
          <p:nvPr>
            <p:ph idx="1"/>
          </p:nvPr>
        </p:nvSpPr>
        <p:spPr>
          <a:xfrm>
            <a:off x="152400" y="1447800"/>
            <a:ext cx="8839200" cy="5181600"/>
          </a:xfrm>
        </p:spPr>
        <p:txBody>
          <a:bodyPr>
            <a:normAutofit lnSpcReduction="10000"/>
          </a:bodyPr>
          <a:lstStyle/>
          <a:p>
            <a:pPr marL="0" indent="0" algn="ctr">
              <a:buNone/>
            </a:pPr>
            <a:r>
              <a:rPr lang="en-US" sz="1800" b="1" dirty="0" smtClean="0"/>
              <a:t>Conservative Congregational Christian Conference</a:t>
            </a:r>
          </a:p>
          <a:p>
            <a:r>
              <a:rPr lang="en-US" sz="1800" dirty="0" smtClean="0"/>
              <a:t>Early beginnings date back to 1935 when </a:t>
            </a:r>
            <a:r>
              <a:rPr lang="en-US" sz="1800" dirty="0" err="1" smtClean="0"/>
              <a:t>Hilmer</a:t>
            </a:r>
            <a:r>
              <a:rPr lang="en-US" sz="1800" dirty="0" smtClean="0"/>
              <a:t> </a:t>
            </a:r>
            <a:r>
              <a:rPr lang="en-US" sz="1800" dirty="0" err="1" smtClean="0"/>
              <a:t>Sandine</a:t>
            </a:r>
            <a:r>
              <a:rPr lang="en-US" sz="1800" dirty="0" smtClean="0"/>
              <a:t>, a pastor in Hancock, Minnesota, started a monthly conservative publication called the </a:t>
            </a:r>
            <a:r>
              <a:rPr lang="en-US" sz="1800" i="1" dirty="0" smtClean="0"/>
              <a:t>Congregational Beacon.</a:t>
            </a:r>
            <a:endParaRPr lang="en-US" sz="1800" dirty="0" smtClean="0"/>
          </a:p>
          <a:p>
            <a:r>
              <a:rPr lang="en-US" sz="1800" dirty="0" err="1" smtClean="0"/>
              <a:t>Sandine</a:t>
            </a:r>
            <a:r>
              <a:rPr lang="en-US" sz="1800" dirty="0" smtClean="0"/>
              <a:t> had become convinced that theological liberalism had penetrated Congregational and Christian churches’ beliefs, policies and practices.</a:t>
            </a:r>
          </a:p>
          <a:p>
            <a:r>
              <a:rPr lang="en-US" sz="1800" dirty="0" smtClean="0"/>
              <a:t>In the following decade, evangelicals within the Congregational Christian churches sensed the need for fellowship and began to meet informally.</a:t>
            </a:r>
          </a:p>
          <a:p>
            <a:r>
              <a:rPr lang="en-US" sz="1800" dirty="0" smtClean="0"/>
              <a:t>This ultimately led to the formation of the Conservative Congregational Christian Fellowship in 1945 in Chicago.</a:t>
            </a:r>
          </a:p>
          <a:p>
            <a:r>
              <a:rPr lang="en-US" sz="1800" dirty="0" smtClean="0"/>
              <a:t>They reorganized in 1948 as the Conservative Congregational Christian Conference.</a:t>
            </a:r>
          </a:p>
          <a:p>
            <a:r>
              <a:rPr lang="en-US" sz="1800" dirty="0" smtClean="0"/>
              <a:t>The purpose of the conference was to promote worship of God among the churches; deepen their fellowship with each other, facilitate their cooperation in evangelism, education, edification, stewardship, missions, and youth activities and to promote the autonomy of the local church and freedom of the individual believer in Christ.</a:t>
            </a:r>
          </a:p>
          <a:p>
            <a:r>
              <a:rPr lang="en-US" sz="1800" dirty="0" smtClean="0"/>
              <a:t>The denomination is theologically conservative but allows for diversity of </a:t>
            </a:r>
            <a:r>
              <a:rPr lang="en-US" sz="1800" dirty="0" err="1" smtClean="0"/>
              <a:t>opions</a:t>
            </a:r>
            <a:r>
              <a:rPr lang="en-US" sz="1800" dirty="0" smtClean="0"/>
              <a:t> on peripheral issues.</a:t>
            </a:r>
          </a:p>
        </p:txBody>
      </p:sp>
    </p:spTree>
    <p:extLst>
      <p:ext uri="{BB962C8B-B14F-4D97-AF65-F5344CB8AC3E}">
        <p14:creationId xmlns:p14="http://schemas.microsoft.com/office/powerpoint/2010/main" val="124562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Congregational</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b="1" dirty="0" smtClean="0"/>
              <a:t>United Church of Christ</a:t>
            </a:r>
          </a:p>
          <a:p>
            <a:r>
              <a:rPr lang="en-US" dirty="0" smtClean="0"/>
              <a:t>Founded in 1957 in Cleveland, Ohio as a result of a merger between the General Council of Congregational Christian Churches and the Evangelical and Reformed Church.</a:t>
            </a:r>
          </a:p>
          <a:p>
            <a:r>
              <a:rPr lang="en-US" dirty="0" smtClean="0"/>
              <a:t>Result of a merger between the General Council of Congregational Christian Churches and the Evangelical and Reformed Church.</a:t>
            </a:r>
          </a:p>
          <a:p>
            <a:r>
              <a:rPr lang="en-US" dirty="0" smtClean="0"/>
              <a:t>These two uniting bodies were themselves the results of former mergers that took place in the early 20</a:t>
            </a:r>
            <a:r>
              <a:rPr lang="en-US" baseline="30000" dirty="0" smtClean="0"/>
              <a:t>th</a:t>
            </a:r>
            <a:r>
              <a:rPr lang="en-US" dirty="0" smtClean="0"/>
              <a:t> century.</a:t>
            </a:r>
          </a:p>
          <a:p>
            <a:r>
              <a:rPr lang="en-US" dirty="0" smtClean="0"/>
              <a:t>Name reflects their motto, “That they all may be one.”</a:t>
            </a:r>
          </a:p>
          <a:p>
            <a:r>
              <a:rPr lang="en-US" dirty="0" smtClean="0"/>
              <a:t>Motto is rooted in Jesus’ prayer for the unity of the church (John 17:21).</a:t>
            </a:r>
          </a:p>
          <a:p>
            <a:r>
              <a:rPr lang="en-US" dirty="0" smtClean="0"/>
              <a:t>Members believe that unity and fellowship do not depend on perfect doctrinal agreement but rather on the simple choice to maintain unity.</a:t>
            </a:r>
          </a:p>
          <a:p>
            <a:r>
              <a:rPr lang="en-US" dirty="0" smtClean="0"/>
              <a:t>Members work for peace, seek to reduce arms, stand for human rights (including those of homosexuals and bisexuals), oppose racism and sexism and reduce violence in all forms.</a:t>
            </a:r>
          </a:p>
          <a:p>
            <a:r>
              <a:rPr lang="en-US" dirty="0" smtClean="0"/>
              <a:t>Women are ordained to the ministry.</a:t>
            </a:r>
          </a:p>
        </p:txBody>
      </p:sp>
    </p:spTree>
    <p:extLst>
      <p:ext uri="{BB962C8B-B14F-4D97-AF65-F5344CB8AC3E}">
        <p14:creationId xmlns:p14="http://schemas.microsoft.com/office/powerpoint/2010/main" val="346090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Baptist</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p:txBody>
      </p:sp>
    </p:spTree>
    <p:extLst>
      <p:ext uri="{BB962C8B-B14F-4D97-AF65-F5344CB8AC3E}">
        <p14:creationId xmlns:p14="http://schemas.microsoft.com/office/powerpoint/2010/main" val="310938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a:t>
            </a:r>
            <a:r>
              <a:rPr lang="en-US" dirty="0" smtClean="0"/>
              <a:t>Catholicism – Part I</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3850685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first known Baptist church was organized in 1607 by John Smyth (1570-1612) in London (David Benedict, History of Baptist, p. 304).</a:t>
            </a:r>
          </a:p>
          <a:p>
            <a:r>
              <a:rPr lang="en-US" dirty="0" smtClean="0"/>
              <a:t>The Baptists are divided among themselves regarding their early history.</a:t>
            </a:r>
          </a:p>
          <a:p>
            <a:r>
              <a:rPr lang="en-US" dirty="0" smtClean="0"/>
              <a:t>Some contend Smyth re-baptized himself by pouring water on himself; others contend he was baptized by John Morton in 1606 in the Don River at midnight (</a:t>
            </a:r>
            <a:r>
              <a:rPr lang="en-US" dirty="0" err="1" smtClean="0"/>
              <a:t>Schaff</a:t>
            </a:r>
            <a:r>
              <a:rPr lang="en-US" dirty="0" smtClean="0"/>
              <a:t>-Herzog Encyclopedia, Vol. III, p. 2202).</a:t>
            </a:r>
          </a:p>
          <a:p>
            <a:r>
              <a:rPr lang="en-US" dirty="0" smtClean="0"/>
              <a:t>The group started in America when Ezekiel Holliman baptized Roger Williams; Williams then baptized Holliman and several others at Providence, Rhode Island.</a:t>
            </a:r>
          </a:p>
          <a:p>
            <a:r>
              <a:rPr lang="en-US" dirty="0" smtClean="0"/>
              <a:t>The Baptist Encyclopedia says this occurred in March, 1639, thus marking the date of the oldest Baptist church in America.</a:t>
            </a:r>
          </a:p>
          <a:p>
            <a:r>
              <a:rPr lang="en-US" dirty="0" smtClean="0"/>
              <a:t>The name Baptist was not at first adopted by them.  They preferred to be known as Brethren, Disciples of Christ, Christian or Believers.</a:t>
            </a:r>
          </a:p>
          <a:p>
            <a:r>
              <a:rPr lang="en-US" dirty="0" smtClean="0"/>
              <a:t>The name Baptist was first claimed in 1644 and has been worn since (W. H. </a:t>
            </a:r>
            <a:r>
              <a:rPr lang="en-US" dirty="0" err="1" smtClean="0"/>
              <a:t>Whelsitt</a:t>
            </a:r>
            <a:r>
              <a:rPr lang="en-US" dirty="0" smtClean="0"/>
              <a:t>, A Question in Baptist History, p. 93).</a:t>
            </a:r>
            <a:endParaRPr lang="en-US" dirty="0"/>
          </a:p>
        </p:txBody>
      </p:sp>
    </p:spTree>
    <p:extLst>
      <p:ext uri="{BB962C8B-B14F-4D97-AF65-F5344CB8AC3E}">
        <p14:creationId xmlns:p14="http://schemas.microsoft.com/office/powerpoint/2010/main" val="224443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Earliest Baptist churches on American soil were founded by Roger Williams (Providence, RI, 1639) and John Clarke (Newport, RI, 1648).</a:t>
            </a:r>
          </a:p>
          <a:p>
            <a:r>
              <a:rPr lang="en-US" dirty="0" smtClean="0"/>
              <a:t>By the 1680s, the Baptist had infiltrated the middle colonies, and in 1714 the first Baptist church was found in the south.</a:t>
            </a:r>
          </a:p>
          <a:p>
            <a:r>
              <a:rPr lang="en-US" dirty="0" smtClean="0"/>
              <a:t>These first Baptist churches in America were Arminian in theology; believed people were given a free will by God so they could freely choose for or against the gospel, as opposed to the strict predestination view of Calvinists.</a:t>
            </a:r>
          </a:p>
          <a:p>
            <a:r>
              <a:rPr lang="en-US" dirty="0" smtClean="0"/>
              <a:t>With the passing of time, through the 1700s and after, the Baptists experienced tremendous growth.</a:t>
            </a:r>
          </a:p>
          <a:p>
            <a:r>
              <a:rPr lang="en-US" dirty="0" smtClean="0"/>
              <a:t>By the time of the American Revolution, they were the third-largest grouping of denominations in the colonies.</a:t>
            </a:r>
          </a:p>
          <a:p>
            <a:r>
              <a:rPr lang="en-US" dirty="0" smtClean="0"/>
              <a:t>Their growth was largely the result of their appeal to the poor and lower classes of people.</a:t>
            </a:r>
          </a:p>
          <a:p>
            <a:r>
              <a:rPr lang="en-US" dirty="0" smtClean="0"/>
              <a:t>Presently, Baptists are the second largest Christian family in the United States, second only to Roman Catholicism.</a:t>
            </a:r>
            <a:endParaRPr lang="en-US" dirty="0"/>
          </a:p>
        </p:txBody>
      </p:sp>
    </p:spTree>
    <p:extLst>
      <p:ext uri="{BB962C8B-B14F-4D97-AF65-F5344CB8AC3E}">
        <p14:creationId xmlns:p14="http://schemas.microsoft.com/office/powerpoint/2010/main" val="265673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Baptist - Origin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Three basic theories regarding the Baptist origin (Baptist scholars are not in agreement):</a:t>
            </a:r>
          </a:p>
          <a:p>
            <a:pPr marL="514350" indent="-514350">
              <a:buFont typeface="+mj-lt"/>
              <a:buAutoNum type="arabicPeriod"/>
            </a:pPr>
            <a:r>
              <a:rPr lang="en-US" i="1" dirty="0" smtClean="0"/>
              <a:t>The Jerusalem-Jordan-John Theory.</a:t>
            </a:r>
            <a:endParaRPr lang="en-US" dirty="0"/>
          </a:p>
          <a:p>
            <a:pPr lvl="1"/>
            <a:r>
              <a:rPr lang="en-US" dirty="0" smtClean="0"/>
              <a:t>Common among Landmark Baptist.</a:t>
            </a:r>
          </a:p>
          <a:p>
            <a:pPr lvl="1"/>
            <a:r>
              <a:rPr lang="en-US" dirty="0" smtClean="0"/>
              <a:t>Says that Baptist have existed since the days of John the Baptist’s ministry along the Jordan River in the first century.</a:t>
            </a:r>
          </a:p>
          <a:p>
            <a:pPr lvl="1"/>
            <a:r>
              <a:rPr lang="en-US" dirty="0" smtClean="0"/>
              <a:t>If correct, then the Baptist church long predates the emergence of Protestantism.</a:t>
            </a:r>
          </a:p>
          <a:p>
            <a:pPr lvl="1"/>
            <a:r>
              <a:rPr lang="en-US" dirty="0" smtClean="0"/>
              <a:t>Lacks convincing historical support.</a:t>
            </a:r>
          </a:p>
          <a:p>
            <a:pPr lvl="1"/>
            <a:r>
              <a:rPr lang="en-US" dirty="0" smtClean="0"/>
              <a:t>Some similarities exist between the Baptist and the first-century church, but this does not prove a direct line of descent.</a:t>
            </a:r>
            <a:endParaRPr lang="en-US" dirty="0"/>
          </a:p>
        </p:txBody>
      </p:sp>
    </p:spTree>
    <p:extLst>
      <p:ext uri="{BB962C8B-B14F-4D97-AF65-F5344CB8AC3E}">
        <p14:creationId xmlns:p14="http://schemas.microsoft.com/office/powerpoint/2010/main" val="221746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Baptist - Origin</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2"/>
            </a:pPr>
            <a:r>
              <a:rPr lang="en-US" i="1" dirty="0" smtClean="0"/>
              <a:t>The Anabaptist Spiritual Kingship Theory.</a:t>
            </a:r>
          </a:p>
          <a:p>
            <a:pPr lvl="1"/>
            <a:r>
              <a:rPr lang="en-US" dirty="0" smtClean="0"/>
              <a:t>Seeks to trace a spiritual relationship from the long line of Anabaptist sects – including the German, Dutch, and Swiss Anabaptist, the </a:t>
            </a:r>
            <a:r>
              <a:rPr lang="en-US" dirty="0" err="1" smtClean="0"/>
              <a:t>Waldensians</a:t>
            </a:r>
            <a:r>
              <a:rPr lang="en-US" dirty="0" smtClean="0"/>
              <a:t> and </a:t>
            </a:r>
            <a:r>
              <a:rPr lang="en-US" dirty="0" err="1" smtClean="0"/>
              <a:t>Petrobrusians</a:t>
            </a:r>
            <a:r>
              <a:rPr lang="en-US" dirty="0" smtClean="0"/>
              <a:t>, the </a:t>
            </a:r>
            <a:r>
              <a:rPr lang="en-US" dirty="0" err="1" smtClean="0"/>
              <a:t>Henricians</a:t>
            </a:r>
            <a:r>
              <a:rPr lang="en-US" dirty="0" smtClean="0"/>
              <a:t>, the </a:t>
            </a:r>
            <a:r>
              <a:rPr lang="en-US" dirty="0" err="1" smtClean="0"/>
              <a:t>Novations</a:t>
            </a:r>
            <a:r>
              <a:rPr lang="en-US" dirty="0" smtClean="0"/>
              <a:t>, and the </a:t>
            </a:r>
            <a:r>
              <a:rPr lang="en-US" dirty="0" err="1" smtClean="0"/>
              <a:t>Donatists</a:t>
            </a:r>
            <a:r>
              <a:rPr lang="en-US" dirty="0" smtClean="0"/>
              <a:t> – to modern-day Baptists.</a:t>
            </a:r>
          </a:p>
          <a:p>
            <a:pPr lvl="1"/>
            <a:r>
              <a:rPr lang="en-US" dirty="0" smtClean="0"/>
              <a:t>Anabaptist so-named because they required those baptized as infants to be </a:t>
            </a:r>
            <a:r>
              <a:rPr lang="en-US" dirty="0" err="1" smtClean="0"/>
              <a:t>rebaptized</a:t>
            </a:r>
            <a:r>
              <a:rPr lang="en-US" dirty="0" smtClean="0"/>
              <a:t> as adults following a profession of faith.</a:t>
            </a:r>
          </a:p>
          <a:p>
            <a:pPr lvl="1"/>
            <a:r>
              <a:rPr lang="en-US" dirty="0" smtClean="0"/>
              <a:t>Problem with this theory is that Baptist have long disagreed with key theological positions held by Anabaptists.</a:t>
            </a:r>
          </a:p>
          <a:p>
            <a:pPr lvl="1"/>
            <a:r>
              <a:rPr lang="en-US" dirty="0"/>
              <a:t>Robert </a:t>
            </a:r>
            <a:r>
              <a:rPr lang="en-US" dirty="0" err="1"/>
              <a:t>Torbert</a:t>
            </a:r>
            <a:r>
              <a:rPr lang="en-US" dirty="0"/>
              <a:t> observes that “Baptists have not shared with Anabaptists the latter’s aversion to oath-taking and holding public office.  Neither have they adopted the Anabaptists view of pacifism, or their theological views concerning the Incarnation, soul sleeping, and the necessity of observing an apostolic succession in the administration of baptism.”  Such factors make a direct lineage from the Anabaptists to the Baptists unlikely.</a:t>
            </a:r>
          </a:p>
          <a:p>
            <a:pPr lvl="1"/>
            <a:endParaRPr lang="en-US" dirty="0"/>
          </a:p>
        </p:txBody>
      </p:sp>
    </p:spTree>
    <p:extLst>
      <p:ext uri="{BB962C8B-B14F-4D97-AF65-F5344CB8AC3E}">
        <p14:creationId xmlns:p14="http://schemas.microsoft.com/office/powerpoint/2010/main" val="151716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Baptist - Origin</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i="1" dirty="0" smtClean="0"/>
              <a:t>The English Separatist Descent Theory.</a:t>
            </a:r>
          </a:p>
          <a:p>
            <a:pPr lvl="1"/>
            <a:r>
              <a:rPr lang="en-US" dirty="0"/>
              <a:t>E</a:t>
            </a:r>
            <a:r>
              <a:rPr lang="en-US" dirty="0" smtClean="0"/>
              <a:t>merged out of certain seventeenth-century English Separatists who had a congregational polity, believed the church should be made up of only a regenerate membership, and considered believers’ (adult) baptism alone as valid according to Scriptures.</a:t>
            </a:r>
          </a:p>
          <a:p>
            <a:pPr lvl="1"/>
            <a:r>
              <a:rPr lang="en-US" dirty="0" smtClean="0"/>
              <a:t>The theology of the early Baptists supports this theory.</a:t>
            </a:r>
          </a:p>
        </p:txBody>
      </p:sp>
    </p:spTree>
    <p:extLst>
      <p:ext uri="{BB962C8B-B14F-4D97-AF65-F5344CB8AC3E}">
        <p14:creationId xmlns:p14="http://schemas.microsoft.com/office/powerpoint/2010/main" val="326006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59566462"/>
              </p:ext>
            </p:extLst>
          </p:nvPr>
        </p:nvGraphicFramePr>
        <p:xfrm>
          <a:off x="0" y="0"/>
          <a:ext cx="9144001" cy="6370320"/>
        </p:xfrm>
        <a:graphic>
          <a:graphicData uri="http://schemas.openxmlformats.org/drawingml/2006/table">
            <a:tbl>
              <a:tblPr firstRow="1" bandRow="1">
                <a:tableStyleId>{5C22544A-7EE6-4342-B048-85BDC9FD1C3A}</a:tableStyleId>
              </a:tblPr>
              <a:tblGrid>
                <a:gridCol w="4724400"/>
                <a:gridCol w="1219200"/>
                <a:gridCol w="1371600"/>
                <a:gridCol w="1828801"/>
              </a:tblGrid>
              <a:tr h="370840">
                <a:tc>
                  <a:txBody>
                    <a:bodyPr/>
                    <a:lstStyle/>
                    <a:p>
                      <a:r>
                        <a:rPr lang="en-US" dirty="0" smtClean="0"/>
                        <a:t>Major Baptist</a:t>
                      </a:r>
                      <a:r>
                        <a:rPr lang="en-US" baseline="0" dirty="0" smtClean="0"/>
                        <a:t> Groups</a:t>
                      </a:r>
                      <a:endParaRPr lang="en-US" dirty="0"/>
                    </a:p>
                  </a:txBody>
                  <a:tcPr/>
                </a:tc>
                <a:tc>
                  <a:txBody>
                    <a:bodyPr/>
                    <a:lstStyle/>
                    <a:p>
                      <a:r>
                        <a:rPr lang="en-US" dirty="0" smtClean="0"/>
                        <a:t>Founded</a:t>
                      </a:r>
                      <a:endParaRPr lang="en-US" dirty="0"/>
                    </a:p>
                  </a:txBody>
                  <a:tcPr/>
                </a:tc>
                <a:tc>
                  <a:txBody>
                    <a:bodyPr/>
                    <a:lstStyle/>
                    <a:p>
                      <a:r>
                        <a:rPr lang="en-US" dirty="0" smtClean="0"/>
                        <a:t>Members</a:t>
                      </a:r>
                      <a:endParaRPr lang="en-US" dirty="0"/>
                    </a:p>
                  </a:txBody>
                  <a:tcPr/>
                </a:tc>
                <a:tc>
                  <a:txBody>
                    <a:bodyPr/>
                    <a:lstStyle/>
                    <a:p>
                      <a:r>
                        <a:rPr lang="en-US" dirty="0" smtClean="0"/>
                        <a:t>Congregations</a:t>
                      </a:r>
                      <a:endParaRPr lang="en-US" dirty="0"/>
                    </a:p>
                  </a:txBody>
                  <a:tcPr/>
                </a:tc>
              </a:tr>
              <a:tr h="370840">
                <a:tc>
                  <a:txBody>
                    <a:bodyPr/>
                    <a:lstStyle/>
                    <a:p>
                      <a:r>
                        <a:rPr lang="en-US" dirty="0" smtClean="0"/>
                        <a:t>American Baptist</a:t>
                      </a:r>
                      <a:r>
                        <a:rPr lang="en-US" baseline="0" dirty="0" smtClean="0"/>
                        <a:t> Association*</a:t>
                      </a:r>
                      <a:endParaRPr lang="en-US" dirty="0"/>
                    </a:p>
                  </a:txBody>
                  <a:tcPr/>
                </a:tc>
                <a:tc>
                  <a:txBody>
                    <a:bodyPr/>
                    <a:lstStyle/>
                    <a:p>
                      <a:r>
                        <a:rPr lang="en-US" dirty="0" smtClean="0"/>
                        <a:t>1924</a:t>
                      </a:r>
                      <a:endParaRPr lang="en-US" dirty="0"/>
                    </a:p>
                  </a:txBody>
                  <a:tcPr/>
                </a:tc>
                <a:tc>
                  <a:txBody>
                    <a:bodyPr/>
                    <a:lstStyle/>
                    <a:p>
                      <a:r>
                        <a:rPr lang="en-US" dirty="0" smtClean="0"/>
                        <a:t>275,000</a:t>
                      </a:r>
                      <a:endParaRPr lang="en-US" dirty="0"/>
                    </a:p>
                  </a:txBody>
                  <a:tcPr/>
                </a:tc>
                <a:tc>
                  <a:txBody>
                    <a:bodyPr/>
                    <a:lstStyle/>
                    <a:p>
                      <a:r>
                        <a:rPr lang="en-US" dirty="0" smtClean="0"/>
                        <a:t>1,760</a:t>
                      </a:r>
                      <a:endParaRPr lang="en-US" dirty="0"/>
                    </a:p>
                  </a:txBody>
                  <a:tcPr/>
                </a:tc>
              </a:tr>
              <a:tr h="370840">
                <a:tc>
                  <a:txBody>
                    <a:bodyPr/>
                    <a:lstStyle/>
                    <a:p>
                      <a:r>
                        <a:rPr lang="en-US" dirty="0" smtClean="0"/>
                        <a:t>American Baptist Churches in the USA</a:t>
                      </a:r>
                      <a:endParaRPr lang="en-US" dirty="0"/>
                    </a:p>
                  </a:txBody>
                  <a:tcPr/>
                </a:tc>
                <a:tc>
                  <a:txBody>
                    <a:bodyPr/>
                    <a:lstStyle/>
                    <a:p>
                      <a:r>
                        <a:rPr lang="en-US" dirty="0" smtClean="0"/>
                        <a:t>1907</a:t>
                      </a:r>
                      <a:endParaRPr lang="en-US" dirty="0"/>
                    </a:p>
                  </a:txBody>
                  <a:tcPr/>
                </a:tc>
                <a:tc>
                  <a:txBody>
                    <a:bodyPr/>
                    <a:lstStyle/>
                    <a:p>
                      <a:r>
                        <a:rPr lang="en-US" dirty="0" smtClean="0"/>
                        <a:t>1,484,291</a:t>
                      </a:r>
                      <a:endParaRPr lang="en-US" dirty="0"/>
                    </a:p>
                  </a:txBody>
                  <a:tcPr/>
                </a:tc>
                <a:tc>
                  <a:txBody>
                    <a:bodyPr/>
                    <a:lstStyle/>
                    <a:p>
                      <a:r>
                        <a:rPr lang="en-US" dirty="0" smtClean="0"/>
                        <a:t>5,836</a:t>
                      </a:r>
                      <a:endParaRPr lang="en-US" dirty="0"/>
                    </a:p>
                  </a:txBody>
                  <a:tcPr/>
                </a:tc>
              </a:tr>
              <a:tr h="370840">
                <a:tc>
                  <a:txBody>
                    <a:bodyPr/>
                    <a:lstStyle/>
                    <a:p>
                      <a:r>
                        <a:rPr lang="en-US" dirty="0" smtClean="0"/>
                        <a:t>Baptist General Conference</a:t>
                      </a:r>
                      <a:endParaRPr lang="en-US" dirty="0"/>
                    </a:p>
                  </a:txBody>
                  <a:tcPr/>
                </a:tc>
                <a:tc>
                  <a:txBody>
                    <a:bodyPr/>
                    <a:lstStyle/>
                    <a:p>
                      <a:r>
                        <a:rPr lang="en-US" dirty="0" smtClean="0"/>
                        <a:t>1852</a:t>
                      </a:r>
                      <a:endParaRPr lang="en-US" dirty="0"/>
                    </a:p>
                  </a:txBody>
                  <a:tcPr/>
                </a:tc>
                <a:tc>
                  <a:txBody>
                    <a:bodyPr/>
                    <a:lstStyle/>
                    <a:p>
                      <a:r>
                        <a:rPr lang="en-US" dirty="0" smtClean="0"/>
                        <a:t>194,610</a:t>
                      </a:r>
                      <a:endParaRPr lang="en-US" dirty="0"/>
                    </a:p>
                  </a:txBody>
                  <a:tcPr/>
                </a:tc>
                <a:tc>
                  <a:txBody>
                    <a:bodyPr/>
                    <a:lstStyle/>
                    <a:p>
                      <a:r>
                        <a:rPr lang="en-US" dirty="0" smtClean="0"/>
                        <a:t>880</a:t>
                      </a:r>
                      <a:endParaRPr lang="en-US" dirty="0"/>
                    </a:p>
                  </a:txBody>
                  <a:tcPr/>
                </a:tc>
              </a:tr>
              <a:tr h="370840">
                <a:tc>
                  <a:txBody>
                    <a:bodyPr/>
                    <a:lstStyle/>
                    <a:p>
                      <a:r>
                        <a:rPr lang="en-US" dirty="0" smtClean="0"/>
                        <a:t>General</a:t>
                      </a:r>
                      <a:r>
                        <a:rPr lang="en-US" baseline="0" dirty="0" smtClean="0"/>
                        <a:t> Association of General Baptist Churches</a:t>
                      </a:r>
                      <a:endParaRPr lang="en-US" dirty="0"/>
                    </a:p>
                  </a:txBody>
                  <a:tcPr/>
                </a:tc>
                <a:tc>
                  <a:txBody>
                    <a:bodyPr/>
                    <a:lstStyle/>
                    <a:p>
                      <a:r>
                        <a:rPr lang="en-US" dirty="0" smtClean="0"/>
                        <a:t>1870</a:t>
                      </a:r>
                      <a:endParaRPr lang="en-US" dirty="0"/>
                    </a:p>
                  </a:txBody>
                  <a:tcPr/>
                </a:tc>
                <a:tc>
                  <a:txBody>
                    <a:bodyPr/>
                    <a:lstStyle/>
                    <a:p>
                      <a:r>
                        <a:rPr lang="en-US" dirty="0" smtClean="0"/>
                        <a:t>66,296</a:t>
                      </a:r>
                      <a:endParaRPr lang="en-US" dirty="0"/>
                    </a:p>
                  </a:txBody>
                  <a:tcPr/>
                </a:tc>
                <a:tc>
                  <a:txBody>
                    <a:bodyPr/>
                    <a:lstStyle/>
                    <a:p>
                      <a:r>
                        <a:rPr lang="en-US" dirty="0" smtClean="0"/>
                        <a:t>1,133</a:t>
                      </a:r>
                      <a:endParaRPr lang="en-US" dirty="0"/>
                    </a:p>
                  </a:txBody>
                  <a:tcPr/>
                </a:tc>
              </a:tr>
              <a:tr h="370840">
                <a:tc>
                  <a:txBody>
                    <a:bodyPr/>
                    <a:lstStyle/>
                    <a:p>
                      <a:r>
                        <a:rPr lang="en-US" dirty="0" smtClean="0"/>
                        <a:t>General</a:t>
                      </a:r>
                      <a:r>
                        <a:rPr lang="en-US" baseline="0" dirty="0" smtClean="0"/>
                        <a:t> Association of Regular Baptist Churches</a:t>
                      </a:r>
                      <a:endParaRPr lang="en-US" dirty="0"/>
                    </a:p>
                  </a:txBody>
                  <a:tcPr/>
                </a:tc>
                <a:tc>
                  <a:txBody>
                    <a:bodyPr/>
                    <a:lstStyle/>
                    <a:p>
                      <a:r>
                        <a:rPr lang="en-US" dirty="0" smtClean="0"/>
                        <a:t>1932</a:t>
                      </a:r>
                      <a:endParaRPr lang="en-US" dirty="0"/>
                    </a:p>
                  </a:txBody>
                  <a:tcPr/>
                </a:tc>
                <a:tc>
                  <a:txBody>
                    <a:bodyPr/>
                    <a:lstStyle/>
                    <a:p>
                      <a:r>
                        <a:rPr lang="en-US" dirty="0" smtClean="0"/>
                        <a:t>155,757</a:t>
                      </a:r>
                      <a:endParaRPr lang="en-US" dirty="0"/>
                    </a:p>
                  </a:txBody>
                  <a:tcPr/>
                </a:tc>
                <a:tc>
                  <a:txBody>
                    <a:bodyPr/>
                    <a:lstStyle/>
                    <a:p>
                      <a:r>
                        <a:rPr lang="en-US" dirty="0" smtClean="0"/>
                        <a:t>1,417</a:t>
                      </a:r>
                      <a:endParaRPr lang="en-US" dirty="0"/>
                    </a:p>
                  </a:txBody>
                  <a:tcPr/>
                </a:tc>
              </a:tr>
              <a:tr h="370840">
                <a:tc>
                  <a:txBody>
                    <a:bodyPr/>
                    <a:lstStyle/>
                    <a:p>
                      <a:r>
                        <a:rPr lang="en-US" dirty="0" smtClean="0"/>
                        <a:t>National Association of Free Will Baptists*</a:t>
                      </a:r>
                      <a:endParaRPr lang="en-US" dirty="0"/>
                    </a:p>
                  </a:txBody>
                  <a:tcPr/>
                </a:tc>
                <a:tc>
                  <a:txBody>
                    <a:bodyPr/>
                    <a:lstStyle/>
                    <a:p>
                      <a:r>
                        <a:rPr lang="en-US" dirty="0" smtClean="0"/>
                        <a:t>1935</a:t>
                      </a:r>
                      <a:endParaRPr lang="en-US" dirty="0"/>
                    </a:p>
                  </a:txBody>
                  <a:tcPr/>
                </a:tc>
                <a:tc>
                  <a:txBody>
                    <a:bodyPr/>
                    <a:lstStyle/>
                    <a:p>
                      <a:r>
                        <a:rPr lang="en-US" dirty="0" smtClean="0"/>
                        <a:t>197,919</a:t>
                      </a:r>
                      <a:endParaRPr lang="en-US" dirty="0"/>
                    </a:p>
                  </a:txBody>
                  <a:tcPr/>
                </a:tc>
                <a:tc>
                  <a:txBody>
                    <a:bodyPr/>
                    <a:lstStyle/>
                    <a:p>
                      <a:r>
                        <a:rPr lang="en-US" dirty="0" smtClean="0"/>
                        <a:t>2,470</a:t>
                      </a:r>
                      <a:endParaRPr lang="en-US" dirty="0"/>
                    </a:p>
                  </a:txBody>
                  <a:tcPr/>
                </a:tc>
              </a:tr>
              <a:tr h="370840">
                <a:tc>
                  <a:txBody>
                    <a:bodyPr/>
                    <a:lstStyle/>
                    <a:p>
                      <a:r>
                        <a:rPr lang="en-US" dirty="0" smtClean="0"/>
                        <a:t>National Baptist Convention of America*</a:t>
                      </a:r>
                      <a:endParaRPr lang="en-US" dirty="0"/>
                    </a:p>
                  </a:txBody>
                  <a:tcPr/>
                </a:tc>
                <a:tc>
                  <a:txBody>
                    <a:bodyPr/>
                    <a:lstStyle/>
                    <a:p>
                      <a:r>
                        <a:rPr lang="en-US" dirty="0" smtClean="0"/>
                        <a:t>1895</a:t>
                      </a:r>
                      <a:endParaRPr lang="en-US" dirty="0"/>
                    </a:p>
                  </a:txBody>
                  <a:tcPr/>
                </a:tc>
                <a:tc>
                  <a:txBody>
                    <a:bodyPr/>
                    <a:lstStyle/>
                    <a:p>
                      <a:r>
                        <a:rPr lang="en-US" dirty="0" smtClean="0"/>
                        <a:t>3,500,000</a:t>
                      </a:r>
                      <a:endParaRPr lang="en-US" dirty="0"/>
                    </a:p>
                  </a:txBody>
                  <a:tcPr/>
                </a:tc>
                <a:tc>
                  <a:txBody>
                    <a:bodyPr/>
                    <a:lstStyle/>
                    <a:p>
                      <a:r>
                        <a:rPr lang="en-US" dirty="0" smtClean="0"/>
                        <a:t>2,500</a:t>
                      </a:r>
                      <a:endParaRPr lang="en-US" dirty="0"/>
                    </a:p>
                  </a:txBody>
                  <a:tcPr/>
                </a:tc>
              </a:tr>
              <a:tr h="370840">
                <a:tc>
                  <a:txBody>
                    <a:bodyPr/>
                    <a:lstStyle/>
                    <a:p>
                      <a:r>
                        <a:rPr lang="en-US" dirty="0" smtClean="0"/>
                        <a:t>National Primitive Baptist</a:t>
                      </a:r>
                      <a:r>
                        <a:rPr lang="en-US" baseline="0" dirty="0" smtClean="0"/>
                        <a:t> Convention</a:t>
                      </a:r>
                      <a:endParaRPr lang="en-US" dirty="0"/>
                    </a:p>
                  </a:txBody>
                  <a:tcPr/>
                </a:tc>
                <a:tc>
                  <a:txBody>
                    <a:bodyPr/>
                    <a:lstStyle/>
                    <a:p>
                      <a:r>
                        <a:rPr lang="en-US" dirty="0" smtClean="0"/>
                        <a:t>1907</a:t>
                      </a:r>
                      <a:endParaRPr lang="en-US" dirty="0"/>
                    </a:p>
                  </a:txBody>
                  <a:tcPr/>
                </a:tc>
                <a:tc>
                  <a:txBody>
                    <a:bodyPr/>
                    <a:lstStyle/>
                    <a:p>
                      <a:r>
                        <a:rPr lang="en-US" dirty="0" smtClean="0"/>
                        <a:t>1,000,000</a:t>
                      </a:r>
                      <a:endParaRPr lang="en-US" dirty="0"/>
                    </a:p>
                  </a:txBody>
                  <a:tcPr/>
                </a:tc>
                <a:tc>
                  <a:txBody>
                    <a:bodyPr/>
                    <a:lstStyle/>
                    <a:p>
                      <a:r>
                        <a:rPr lang="en-US" dirty="0" smtClean="0"/>
                        <a:t>1,530</a:t>
                      </a:r>
                      <a:endParaRPr lang="en-US" dirty="0"/>
                    </a:p>
                  </a:txBody>
                  <a:tcPr/>
                </a:tc>
              </a:tr>
              <a:tr h="370840">
                <a:tc>
                  <a:txBody>
                    <a:bodyPr/>
                    <a:lstStyle/>
                    <a:p>
                      <a:r>
                        <a:rPr lang="en-US" dirty="0" smtClean="0"/>
                        <a:t>New Testament</a:t>
                      </a:r>
                      <a:r>
                        <a:rPr lang="en-US" baseline="0" dirty="0" smtClean="0"/>
                        <a:t> Association of Independent Baptist Churches</a:t>
                      </a:r>
                      <a:endParaRPr lang="en-US" dirty="0"/>
                    </a:p>
                  </a:txBody>
                  <a:tcPr/>
                </a:tc>
                <a:tc>
                  <a:txBody>
                    <a:bodyPr/>
                    <a:lstStyle/>
                    <a:p>
                      <a:r>
                        <a:rPr lang="en-US" dirty="0" smtClean="0"/>
                        <a:t>1965</a:t>
                      </a:r>
                      <a:endParaRPr lang="en-US" dirty="0"/>
                    </a:p>
                  </a:txBody>
                  <a:tcPr/>
                </a:tc>
                <a:tc>
                  <a:txBody>
                    <a:bodyPr/>
                    <a:lstStyle/>
                    <a:p>
                      <a:r>
                        <a:rPr lang="en-US" dirty="0" smtClean="0"/>
                        <a:t>N/A</a:t>
                      </a:r>
                      <a:endParaRPr lang="en-US" dirty="0"/>
                    </a:p>
                  </a:txBody>
                  <a:tcPr/>
                </a:tc>
                <a:tc>
                  <a:txBody>
                    <a:bodyPr/>
                    <a:lstStyle/>
                    <a:p>
                      <a:r>
                        <a:rPr lang="en-US" dirty="0" smtClean="0"/>
                        <a:t>126</a:t>
                      </a:r>
                      <a:endParaRPr lang="en-US" dirty="0"/>
                    </a:p>
                  </a:txBody>
                  <a:tcPr/>
                </a:tc>
              </a:tr>
              <a:tr h="370840">
                <a:tc>
                  <a:txBody>
                    <a:bodyPr/>
                    <a:lstStyle/>
                    <a:p>
                      <a:r>
                        <a:rPr lang="en-US" dirty="0" smtClean="0"/>
                        <a:t>North American Baptist Conference</a:t>
                      </a:r>
                      <a:endParaRPr lang="en-US" dirty="0"/>
                    </a:p>
                  </a:txBody>
                  <a:tcPr/>
                </a:tc>
                <a:tc>
                  <a:txBody>
                    <a:bodyPr/>
                    <a:lstStyle/>
                    <a:p>
                      <a:r>
                        <a:rPr lang="en-US" dirty="0" smtClean="0"/>
                        <a:t>1865</a:t>
                      </a:r>
                      <a:endParaRPr lang="en-US" dirty="0"/>
                    </a:p>
                  </a:txBody>
                  <a:tcPr/>
                </a:tc>
                <a:tc>
                  <a:txBody>
                    <a:bodyPr/>
                    <a:lstStyle/>
                    <a:p>
                      <a:r>
                        <a:rPr lang="en-US" dirty="0" smtClean="0"/>
                        <a:t>66,359</a:t>
                      </a:r>
                      <a:endParaRPr lang="en-US" dirty="0"/>
                    </a:p>
                  </a:txBody>
                  <a:tcPr/>
                </a:tc>
                <a:tc>
                  <a:txBody>
                    <a:bodyPr/>
                    <a:lstStyle/>
                    <a:p>
                      <a:r>
                        <a:rPr lang="en-US" dirty="0" smtClean="0"/>
                        <a:t>398</a:t>
                      </a:r>
                      <a:endParaRPr lang="en-US" dirty="0"/>
                    </a:p>
                  </a:txBody>
                  <a:tcPr/>
                </a:tc>
              </a:tr>
              <a:tr h="370840">
                <a:tc>
                  <a:txBody>
                    <a:bodyPr/>
                    <a:lstStyle/>
                    <a:p>
                      <a:r>
                        <a:rPr lang="en-US" dirty="0" smtClean="0"/>
                        <a:t>Primitive Baptist*</a:t>
                      </a:r>
                      <a:endParaRPr lang="en-US" dirty="0"/>
                    </a:p>
                  </a:txBody>
                  <a:tcPr/>
                </a:tc>
                <a:tc>
                  <a:txBody>
                    <a:bodyPr/>
                    <a:lstStyle/>
                    <a:p>
                      <a:r>
                        <a:rPr lang="en-US" dirty="0" smtClean="0"/>
                        <a:t>1827</a:t>
                      </a:r>
                      <a:endParaRPr lang="en-US" dirty="0"/>
                    </a:p>
                  </a:txBody>
                  <a:tcPr/>
                </a:tc>
                <a:tc>
                  <a:txBody>
                    <a:bodyPr/>
                    <a:lstStyle/>
                    <a:p>
                      <a:r>
                        <a:rPr lang="en-US" dirty="0" smtClean="0"/>
                        <a:t>72,000</a:t>
                      </a:r>
                      <a:endParaRPr lang="en-US" dirty="0"/>
                    </a:p>
                  </a:txBody>
                  <a:tcPr/>
                </a:tc>
                <a:tc>
                  <a:txBody>
                    <a:bodyPr/>
                    <a:lstStyle/>
                    <a:p>
                      <a:r>
                        <a:rPr lang="en-US" dirty="0" smtClean="0"/>
                        <a:t>1,000</a:t>
                      </a:r>
                      <a:endParaRPr lang="en-US" dirty="0"/>
                    </a:p>
                  </a:txBody>
                  <a:tcPr/>
                </a:tc>
              </a:tr>
              <a:tr h="370840">
                <a:tc>
                  <a:txBody>
                    <a:bodyPr/>
                    <a:lstStyle/>
                    <a:p>
                      <a:r>
                        <a:rPr lang="en-US" dirty="0" smtClean="0"/>
                        <a:t>Progressive National Baptist Convention</a:t>
                      </a:r>
                      <a:endParaRPr lang="en-US" dirty="0"/>
                    </a:p>
                  </a:txBody>
                  <a:tcPr/>
                </a:tc>
                <a:tc>
                  <a:txBody>
                    <a:bodyPr/>
                    <a:lstStyle/>
                    <a:p>
                      <a:r>
                        <a:rPr lang="en-US" dirty="0" smtClean="0"/>
                        <a:t>1961</a:t>
                      </a:r>
                      <a:endParaRPr lang="en-US" dirty="0"/>
                    </a:p>
                  </a:txBody>
                  <a:tcPr/>
                </a:tc>
                <a:tc>
                  <a:txBody>
                    <a:bodyPr/>
                    <a:lstStyle/>
                    <a:p>
                      <a:r>
                        <a:rPr lang="en-US" dirty="0" smtClean="0"/>
                        <a:t>2,500,000</a:t>
                      </a:r>
                      <a:endParaRPr lang="en-US" dirty="0"/>
                    </a:p>
                  </a:txBody>
                  <a:tcPr/>
                </a:tc>
                <a:tc>
                  <a:txBody>
                    <a:bodyPr/>
                    <a:lstStyle/>
                    <a:p>
                      <a:r>
                        <a:rPr lang="en-US" dirty="0" smtClean="0"/>
                        <a:t>2,000</a:t>
                      </a:r>
                      <a:endParaRPr lang="en-US" dirty="0"/>
                    </a:p>
                  </a:txBody>
                  <a:tcPr/>
                </a:tc>
              </a:tr>
              <a:tr h="370840">
                <a:tc>
                  <a:txBody>
                    <a:bodyPr/>
                    <a:lstStyle/>
                    <a:p>
                      <a:r>
                        <a:rPr lang="en-US" dirty="0" smtClean="0"/>
                        <a:t>Reformed</a:t>
                      </a:r>
                      <a:r>
                        <a:rPr lang="en-US" baseline="0" dirty="0" smtClean="0"/>
                        <a:t> Baptist Church</a:t>
                      </a:r>
                      <a:endParaRPr lang="en-US" dirty="0"/>
                    </a:p>
                  </a:txBody>
                  <a:tcPr/>
                </a:tc>
                <a:tc>
                  <a:txBody>
                    <a:bodyPr/>
                    <a:lstStyle/>
                    <a:p>
                      <a:r>
                        <a:rPr lang="en-US" dirty="0" smtClean="0"/>
                        <a:t>1954</a:t>
                      </a:r>
                      <a:endParaRPr lang="en-US" dirty="0"/>
                    </a:p>
                  </a:txBody>
                  <a:tcPr/>
                </a:tc>
                <a:tc>
                  <a:txBody>
                    <a:bodyPr/>
                    <a:lstStyle/>
                    <a:p>
                      <a:r>
                        <a:rPr lang="en-US" dirty="0" smtClean="0"/>
                        <a:t>N/A</a:t>
                      </a:r>
                      <a:endParaRPr lang="en-US" dirty="0"/>
                    </a:p>
                  </a:txBody>
                  <a:tcPr/>
                </a:tc>
                <a:tc>
                  <a:txBody>
                    <a:bodyPr/>
                    <a:lstStyle/>
                    <a:p>
                      <a:r>
                        <a:rPr lang="en-US" dirty="0" smtClean="0"/>
                        <a:t>350</a:t>
                      </a:r>
                      <a:endParaRPr lang="en-US" dirty="0"/>
                    </a:p>
                  </a:txBody>
                  <a:tcPr/>
                </a:tc>
              </a:tr>
              <a:tr h="370840">
                <a:tc>
                  <a:txBody>
                    <a:bodyPr/>
                    <a:lstStyle/>
                    <a:p>
                      <a:r>
                        <a:rPr lang="en-US" dirty="0" smtClean="0"/>
                        <a:t>Southern</a:t>
                      </a:r>
                      <a:r>
                        <a:rPr lang="en-US" baseline="0" dirty="0" smtClean="0"/>
                        <a:t> Baptist Convention*</a:t>
                      </a:r>
                      <a:endParaRPr lang="en-US" dirty="0"/>
                    </a:p>
                  </a:txBody>
                  <a:tcPr/>
                </a:tc>
                <a:tc>
                  <a:txBody>
                    <a:bodyPr/>
                    <a:lstStyle/>
                    <a:p>
                      <a:r>
                        <a:rPr lang="en-US" dirty="0" smtClean="0"/>
                        <a:t>1845</a:t>
                      </a:r>
                      <a:endParaRPr lang="en-US" dirty="0"/>
                    </a:p>
                  </a:txBody>
                  <a:tcPr/>
                </a:tc>
                <a:tc>
                  <a:txBody>
                    <a:bodyPr/>
                    <a:lstStyle/>
                    <a:p>
                      <a:r>
                        <a:rPr lang="en-US" dirty="0" smtClean="0"/>
                        <a:t>15,900,000</a:t>
                      </a:r>
                      <a:endParaRPr lang="en-US" dirty="0"/>
                    </a:p>
                  </a:txBody>
                  <a:tcPr/>
                </a:tc>
                <a:tc>
                  <a:txBody>
                    <a:bodyPr/>
                    <a:lstStyle/>
                    <a:p>
                      <a:r>
                        <a:rPr lang="en-US" dirty="0" smtClean="0"/>
                        <a:t>41,500</a:t>
                      </a:r>
                      <a:endParaRPr lang="en-US" dirty="0"/>
                    </a:p>
                  </a:txBody>
                  <a:tcPr/>
                </a:tc>
              </a:tr>
            </a:tbl>
          </a:graphicData>
        </a:graphic>
      </p:graphicFrame>
      <p:sp>
        <p:nvSpPr>
          <p:cNvPr id="6" name="TextBox 5"/>
          <p:cNvSpPr txBox="1"/>
          <p:nvPr/>
        </p:nvSpPr>
        <p:spPr>
          <a:xfrm>
            <a:off x="152399" y="6320502"/>
            <a:ext cx="8247771" cy="369332"/>
          </a:xfrm>
          <a:prstGeom prst="rect">
            <a:avLst/>
          </a:prstGeom>
          <a:noFill/>
        </p:spPr>
        <p:txBody>
          <a:bodyPr wrap="none" rtlCol="0">
            <a:spAutoFit/>
          </a:bodyPr>
          <a:lstStyle/>
          <a:p>
            <a:r>
              <a:rPr lang="en-US" sz="1400" dirty="0"/>
              <a:t>Rhodes, R. (2005). </a:t>
            </a:r>
            <a:r>
              <a:rPr lang="en-US" sz="1400" i="1" dirty="0"/>
              <a:t>The complete guide to </a:t>
            </a:r>
            <a:r>
              <a:rPr lang="en-US" sz="1400" i="1" dirty="0" err="1"/>
              <a:t>christian</a:t>
            </a:r>
            <a:r>
              <a:rPr lang="en-US" sz="1400" i="1" dirty="0"/>
              <a:t> denominations</a:t>
            </a:r>
            <a:r>
              <a:rPr lang="en-US" sz="1400" dirty="0"/>
              <a:t>. Eugene, OR: Harvest House Pub</a:t>
            </a:r>
            <a:r>
              <a:rPr lang="en-US" dirty="0"/>
              <a:t>.</a:t>
            </a:r>
          </a:p>
        </p:txBody>
      </p:sp>
    </p:spTree>
    <p:extLst>
      <p:ext uri="{BB962C8B-B14F-4D97-AF65-F5344CB8AC3E}">
        <p14:creationId xmlns:p14="http://schemas.microsoft.com/office/powerpoint/2010/main" val="22444355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Baptist</a:t>
            </a:r>
            <a:r>
              <a:rPr lang="en-US" dirty="0"/>
              <a:t> </a:t>
            </a:r>
            <a:r>
              <a:rPr lang="en-US" dirty="0" smtClean="0"/>
              <a:t>- American </a:t>
            </a:r>
            <a:r>
              <a:rPr lang="en-US" dirty="0"/>
              <a:t>Baptist Association</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b="1" dirty="0" smtClean="0"/>
              <a:t>American Baptist Association – 1924</a:t>
            </a:r>
          </a:p>
          <a:p>
            <a:r>
              <a:rPr lang="en-US" dirty="0" smtClean="0"/>
              <a:t>Is a fellowship of Missionary Baptist churches who hold to distinctive “Landmark” theology.</a:t>
            </a:r>
          </a:p>
          <a:p>
            <a:r>
              <a:rPr lang="en-US" dirty="0" smtClean="0"/>
              <a:t>These Landmark believers stood against the convention system in general and the policies of the Southern Baptist Convention in particular.</a:t>
            </a:r>
          </a:p>
          <a:p>
            <a:r>
              <a:rPr lang="en-US" dirty="0" smtClean="0"/>
              <a:t>In the early 1920s, Southern Baptist Convention loyalists were committed to the empowerment of the convention, whereas those affiliated with </a:t>
            </a:r>
            <a:r>
              <a:rPr lang="en-US" dirty="0" err="1" smtClean="0"/>
              <a:t>Landmarkism</a:t>
            </a:r>
            <a:r>
              <a:rPr lang="en-US" dirty="0" smtClean="0"/>
              <a:t> argued for a stronger emphasis on the local church.</a:t>
            </a:r>
          </a:p>
          <a:p>
            <a:r>
              <a:rPr lang="en-US" dirty="0"/>
              <a:t>They believed that missionary work – the fulfillment of the Great Commission – was to be done through local congregations as opposed to being overseen by a convention board</a:t>
            </a:r>
            <a:r>
              <a:rPr lang="en-US" dirty="0" smtClean="0"/>
              <a:t>.</a:t>
            </a:r>
            <a:endParaRPr lang="en-US" dirty="0"/>
          </a:p>
        </p:txBody>
      </p:sp>
    </p:spTree>
    <p:extLst>
      <p:ext uri="{BB962C8B-B14F-4D97-AF65-F5344CB8AC3E}">
        <p14:creationId xmlns:p14="http://schemas.microsoft.com/office/powerpoint/2010/main" val="18886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American Baptist Association</a:t>
            </a:r>
          </a:p>
        </p:txBody>
      </p:sp>
      <p:sp>
        <p:nvSpPr>
          <p:cNvPr id="3" name="Content Placeholder 2"/>
          <p:cNvSpPr>
            <a:spLocks noGrp="1"/>
          </p:cNvSpPr>
          <p:nvPr>
            <p:ph idx="1"/>
          </p:nvPr>
        </p:nvSpPr>
        <p:spPr/>
        <p:txBody>
          <a:bodyPr>
            <a:normAutofit/>
          </a:bodyPr>
          <a:lstStyle/>
          <a:p>
            <a:r>
              <a:rPr lang="en-US" dirty="0" smtClean="0"/>
              <a:t>Conventions</a:t>
            </a:r>
            <a:r>
              <a:rPr lang="en-US" dirty="0"/>
              <a:t>, they believed, should be servants of the local churches, controlled by the local churches.</a:t>
            </a:r>
          </a:p>
          <a:p>
            <a:r>
              <a:rPr lang="en-US" dirty="0"/>
              <a:t>Each local church should be absolutely sovereign regarding its own doings.</a:t>
            </a:r>
          </a:p>
          <a:p>
            <a:r>
              <a:rPr lang="en-US" dirty="0"/>
              <a:t>The idea of an ecclesiastical authority higher than local congregations was viewed as patently unbiblical.</a:t>
            </a:r>
          </a:p>
          <a:p>
            <a:r>
              <a:rPr lang="en-US" dirty="0"/>
              <a:t>An attempt was made to convert the Southern Baptist Convention to Landmark views concerning how mission work should be done.</a:t>
            </a:r>
          </a:p>
          <a:p>
            <a:r>
              <a:rPr lang="en-US" dirty="0"/>
              <a:t>Their failed attempt led to their decision to associate together in the American Baptist Association in 1924</a:t>
            </a:r>
            <a:r>
              <a:rPr lang="en-US" dirty="0" smtClean="0"/>
              <a:t>.</a:t>
            </a:r>
            <a:endParaRPr lang="en-US" dirty="0"/>
          </a:p>
        </p:txBody>
      </p:sp>
    </p:spTree>
    <p:extLst>
      <p:ext uri="{BB962C8B-B14F-4D97-AF65-F5344CB8AC3E}">
        <p14:creationId xmlns:p14="http://schemas.microsoft.com/office/powerpoint/2010/main" val="137093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American Baptist Association</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smtClean="0"/>
              <a:t>Beliefs</a:t>
            </a:r>
            <a:endParaRPr lang="en-US" dirty="0" smtClean="0"/>
          </a:p>
          <a:p>
            <a:r>
              <a:rPr lang="en-US" b="1" i="1" dirty="0" smtClean="0"/>
              <a:t>Bible.</a:t>
            </a:r>
            <a:r>
              <a:rPr lang="en-US" dirty="0" smtClean="0"/>
              <a:t>  The entire Bible is inspired by God and is inerrant and infallible.  It is the all-sufficient rule for faith and practice. </a:t>
            </a:r>
            <a:endParaRPr lang="en-US" b="1" i="1" dirty="0" smtClean="0"/>
          </a:p>
          <a:p>
            <a:r>
              <a:rPr lang="en-US" b="1" i="1" dirty="0" smtClean="0"/>
              <a:t>God.</a:t>
            </a:r>
            <a:r>
              <a:rPr lang="en-US" dirty="0" smtClean="0"/>
              <a:t>  God is a personal triune being, with each of the three persons in the Godhead equal in every divine perfection.  The Father is the divine Creator.</a:t>
            </a:r>
            <a:endParaRPr lang="en-US" b="1" i="1" dirty="0" smtClean="0"/>
          </a:p>
          <a:p>
            <a:r>
              <a:rPr lang="en-US" b="1" i="1" dirty="0" smtClean="0"/>
              <a:t>Jesus Christ.</a:t>
            </a:r>
            <a:r>
              <a:rPr lang="en-US" dirty="0" smtClean="0"/>
              <a:t>  Jesus is absolute deity.  In the Incarnation, He was virgin-born, had a sinless life, suffered a substitutionary death on the cross, rose from the dead, and ascended into heaven.</a:t>
            </a:r>
          </a:p>
          <a:p>
            <a:r>
              <a:rPr lang="en-US" b="1" i="1" dirty="0"/>
              <a:t>Holy Spirit.</a:t>
            </a:r>
            <a:r>
              <a:rPr lang="en-US" dirty="0"/>
              <a:t>  The Holy Spirit  convicts sinners, regenerates believers, indwells them, and seals them for salvation</a:t>
            </a:r>
            <a:r>
              <a:rPr lang="en-US" dirty="0" smtClean="0"/>
              <a:t>.</a:t>
            </a:r>
          </a:p>
          <a:p>
            <a:r>
              <a:rPr lang="en-US" b="1" i="1" dirty="0"/>
              <a:t>Sin and Salvation.</a:t>
            </a:r>
            <a:r>
              <a:rPr lang="en-US" dirty="0"/>
              <a:t>  Our original parents fell into sin by voluntary transgression, resulting in all humans being born in sin.  Salvation is available by faith in Christ based on God’s grace.  All who trust in Jesus are secure in their salvation</a:t>
            </a:r>
            <a:r>
              <a:rPr lang="en-US" dirty="0" smtClean="0"/>
              <a:t>.</a:t>
            </a:r>
            <a:endParaRPr lang="en-US" b="1" i="1" dirty="0"/>
          </a:p>
        </p:txBody>
      </p:sp>
    </p:spTree>
    <p:extLst>
      <p:ext uri="{BB962C8B-B14F-4D97-AF65-F5344CB8AC3E}">
        <p14:creationId xmlns:p14="http://schemas.microsoft.com/office/powerpoint/2010/main" val="296125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American Baptist Association</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sz="2600" b="1" dirty="0" smtClean="0"/>
              <a:t>Beliefs</a:t>
            </a:r>
            <a:endParaRPr lang="en-US" sz="2600" b="1" i="1" dirty="0" smtClean="0"/>
          </a:p>
          <a:p>
            <a:r>
              <a:rPr lang="en-US" sz="2600" b="1" i="1" dirty="0" smtClean="0"/>
              <a:t>Church.</a:t>
            </a:r>
            <a:r>
              <a:rPr lang="en-US" sz="2600" dirty="0" smtClean="0"/>
              <a:t>  Jesus Himself established the church.  In keeping with </a:t>
            </a:r>
            <a:r>
              <a:rPr lang="en-US" sz="2600" dirty="0" err="1" smtClean="0"/>
              <a:t>Landmarkism</a:t>
            </a:r>
            <a:r>
              <a:rPr lang="en-US" sz="2600" dirty="0" smtClean="0"/>
              <a:t>, the church is always a local, visible assembly of scripturally baptized believers who are in a covenant relationship with God to carry out the Great Commission.  Local churches and the kingdom of God are essentially the same.  Only Baptist churches are true churches.  A direct succession of Missionary Baptist churches stretches from the time of Christ and the apostles to present day.  Pastors can be ordained only in legitimate Baptist churches.  Only valid ministers can administer the Lord’s Supper and baptism.  Each church is autonomous and is responsible to Christ alone, not a convention.  The two officers of the church are pastor and deacon, both which must be men.  Church government is congregational.  The association meets annually.</a:t>
            </a:r>
            <a:endParaRPr lang="en-US" sz="2600" b="1" i="1" dirty="0" smtClean="0"/>
          </a:p>
        </p:txBody>
      </p:sp>
    </p:spTree>
    <p:extLst>
      <p:ext uri="{BB962C8B-B14F-4D97-AF65-F5344CB8AC3E}">
        <p14:creationId xmlns:p14="http://schemas.microsoft.com/office/powerpoint/2010/main" val="189383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a:t>
            </a:r>
            <a:r>
              <a:rPr lang="en-US" dirty="0" smtClean="0"/>
              <a:t>Catholicism</a:t>
            </a:r>
            <a:endParaRPr lang="en-US" dirty="0"/>
          </a:p>
        </p:txBody>
      </p:sp>
      <p:sp>
        <p:nvSpPr>
          <p:cNvPr id="3" name="Content Placeholder 2"/>
          <p:cNvSpPr>
            <a:spLocks noGrp="1"/>
          </p:cNvSpPr>
          <p:nvPr>
            <p:ph idx="1"/>
          </p:nvPr>
        </p:nvSpPr>
        <p:spPr/>
        <p:txBody>
          <a:bodyPr>
            <a:normAutofit/>
          </a:bodyPr>
          <a:lstStyle/>
          <a:p>
            <a:r>
              <a:rPr lang="en-US" dirty="0" smtClean="0"/>
              <a:t>According to the World Christian Database, Catholics are found in 239 countries around the world.</a:t>
            </a:r>
          </a:p>
          <a:p>
            <a:r>
              <a:rPr lang="en-US" dirty="0" smtClean="0"/>
              <a:t>As of 2005 there were more than one billion Catholics on Earth, making it by far the largest body of “Christians.”</a:t>
            </a:r>
          </a:p>
          <a:p>
            <a:r>
              <a:rPr lang="en-US" dirty="0" smtClean="0"/>
              <a:t>There are more than one million Catholics in seventy-eight separate countries of the world.  Further, twenty-two of these countries have more than ten million Catholics each.  And of these twenty-two, five countries (Brazil, Mexico, USA, Philippines and Italy) have more than 50 million Catholics, while eight other countries including France, Columbia, Spain, Poland, and Argentina have more than 25 million Catholics.</a:t>
            </a:r>
            <a:endParaRPr lang="en-US" dirty="0"/>
          </a:p>
        </p:txBody>
      </p:sp>
    </p:spTree>
    <p:extLst>
      <p:ext uri="{BB962C8B-B14F-4D97-AF65-F5344CB8AC3E}">
        <p14:creationId xmlns:p14="http://schemas.microsoft.com/office/powerpoint/2010/main" val="376523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American Baptist Association</a:t>
            </a:r>
          </a:p>
        </p:txBody>
      </p:sp>
      <p:sp>
        <p:nvSpPr>
          <p:cNvPr id="3" name="Content Placeholder 2"/>
          <p:cNvSpPr>
            <a:spLocks noGrp="1"/>
          </p:cNvSpPr>
          <p:nvPr>
            <p:ph idx="1"/>
          </p:nvPr>
        </p:nvSpPr>
        <p:spPr/>
        <p:txBody>
          <a:bodyPr>
            <a:normAutofit/>
          </a:bodyPr>
          <a:lstStyle/>
          <a:p>
            <a:r>
              <a:rPr lang="en-US" sz="2200" b="1" i="1" dirty="0" smtClean="0"/>
              <a:t>Sacraments.</a:t>
            </a:r>
            <a:r>
              <a:rPr lang="en-US" sz="2200" dirty="0" smtClean="0"/>
              <a:t>  Baptism is by immersion and is for penitent believers.  It must be administered in a scriptural Baptist church to be legitimate.  The Lord’s Supper is a memorial of Christ’s death and is restricted to church members.  Non-Baptists cannot participate.</a:t>
            </a:r>
            <a:endParaRPr lang="en-US" sz="2200" b="1" i="1" dirty="0" smtClean="0"/>
          </a:p>
          <a:p>
            <a:r>
              <a:rPr lang="en-US" sz="2200" b="1" i="1" dirty="0" smtClean="0"/>
              <a:t>End Times.</a:t>
            </a:r>
            <a:r>
              <a:rPr lang="en-US" sz="2200" dirty="0" smtClean="0"/>
              <a:t>  Christ will one day come again personally and visibly.  At His return, the righteous will be resurrected.  Following the millennium, the unrighteous will be resurrected and then experience eternal punishment in the lake of fire.</a:t>
            </a:r>
          </a:p>
        </p:txBody>
      </p:sp>
    </p:spTree>
    <p:extLst>
      <p:ext uri="{BB962C8B-B14F-4D97-AF65-F5344CB8AC3E}">
        <p14:creationId xmlns:p14="http://schemas.microsoft.com/office/powerpoint/2010/main" val="189383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Baptist </a:t>
            </a:r>
            <a:r>
              <a:rPr lang="en-US" sz="3000" dirty="0" smtClean="0"/>
              <a:t>– National Baptist Convention of America</a:t>
            </a:r>
            <a:endParaRPr lang="en-US" sz="3000" dirty="0"/>
          </a:p>
        </p:txBody>
      </p:sp>
      <p:sp>
        <p:nvSpPr>
          <p:cNvPr id="3" name="Content Placeholder 2"/>
          <p:cNvSpPr>
            <a:spLocks noGrp="1"/>
          </p:cNvSpPr>
          <p:nvPr>
            <p:ph idx="1"/>
          </p:nvPr>
        </p:nvSpPr>
        <p:spPr/>
        <p:txBody>
          <a:bodyPr>
            <a:normAutofit fontScale="92500"/>
          </a:bodyPr>
          <a:lstStyle/>
          <a:p>
            <a:pPr marL="0" indent="0" algn="ctr">
              <a:buNone/>
            </a:pPr>
            <a:r>
              <a:rPr lang="en-US" b="1" dirty="0" smtClean="0"/>
              <a:t>National Baptist Convention of America </a:t>
            </a:r>
            <a:r>
              <a:rPr lang="en-US" b="1" dirty="0"/>
              <a:t>– </a:t>
            </a:r>
            <a:r>
              <a:rPr lang="en-US" b="1" dirty="0" smtClean="0"/>
              <a:t>1895</a:t>
            </a:r>
            <a:endParaRPr lang="en-US" b="1" dirty="0"/>
          </a:p>
          <a:p>
            <a:r>
              <a:rPr lang="en-US" dirty="0" smtClean="0"/>
              <a:t>Three conventions led to the formation of the Nation Baptist Convention of America.</a:t>
            </a:r>
          </a:p>
          <a:p>
            <a:r>
              <a:rPr lang="en-US" dirty="0" smtClean="0"/>
              <a:t>In 1880, the Foreign Mission Baptist Convention was created in Montgomery, Alabama.</a:t>
            </a:r>
          </a:p>
          <a:p>
            <a:r>
              <a:rPr lang="en-US" dirty="0" smtClean="0"/>
              <a:t>In 1886, the American National Baptist Convention was formed in St. Louis, Missouri.</a:t>
            </a:r>
          </a:p>
          <a:p>
            <a:r>
              <a:rPr lang="en-US" dirty="0" smtClean="0"/>
              <a:t>In 1893, the Baptist National Education Convention was formed in the District of Columbia.</a:t>
            </a:r>
          </a:p>
          <a:p>
            <a:r>
              <a:rPr lang="en-US" dirty="0" smtClean="0"/>
              <a:t>In a 1895 merger, these three conventions joined in Atlanta, Georgia, to form the National Baptist Convention of America.</a:t>
            </a:r>
          </a:p>
          <a:p>
            <a:r>
              <a:rPr lang="en-US" dirty="0" smtClean="0"/>
              <a:t>It constitutes the second-largest association of African-American Baptists in the United States.</a:t>
            </a:r>
          </a:p>
        </p:txBody>
      </p:sp>
    </p:spTree>
    <p:extLst>
      <p:ext uri="{BB962C8B-B14F-4D97-AF65-F5344CB8AC3E}">
        <p14:creationId xmlns:p14="http://schemas.microsoft.com/office/powerpoint/2010/main" val="249061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Baptist </a:t>
            </a:r>
            <a:r>
              <a:rPr lang="en-US" sz="3000" dirty="0" smtClean="0"/>
              <a:t>– National Baptist Convention of America</a:t>
            </a:r>
            <a:endParaRPr lang="en-US" sz="3000" dirty="0"/>
          </a:p>
        </p:txBody>
      </p:sp>
      <p:sp>
        <p:nvSpPr>
          <p:cNvPr id="3" name="Content Placeholder 2"/>
          <p:cNvSpPr>
            <a:spLocks noGrp="1"/>
          </p:cNvSpPr>
          <p:nvPr>
            <p:ph idx="1"/>
          </p:nvPr>
        </p:nvSpPr>
        <p:spPr/>
        <p:txBody>
          <a:bodyPr>
            <a:normAutofit/>
          </a:bodyPr>
          <a:lstStyle/>
          <a:p>
            <a:r>
              <a:rPr lang="en-US" dirty="0" smtClean="0"/>
              <a:t>Its objective includes</a:t>
            </a:r>
          </a:p>
          <a:p>
            <a:pPr marL="731520" lvl="1" indent="-457200">
              <a:buFont typeface="+mj-lt"/>
              <a:buAutoNum type="arabicPeriod"/>
            </a:pPr>
            <a:r>
              <a:rPr lang="en-US" sz="2400" dirty="0"/>
              <a:t>b</a:t>
            </a:r>
            <a:r>
              <a:rPr lang="en-US" sz="2400" dirty="0" smtClean="0"/>
              <a:t>ringing unity to its membership and the larger Christian community by proclaiming Christ’s gospel,</a:t>
            </a:r>
          </a:p>
          <a:p>
            <a:pPr marL="731520" lvl="1" indent="-457200">
              <a:buFont typeface="+mj-lt"/>
              <a:buAutoNum type="arabicPeriod"/>
            </a:pPr>
            <a:r>
              <a:rPr lang="en-US" sz="2400" dirty="0"/>
              <a:t>p</a:t>
            </a:r>
            <a:r>
              <a:rPr lang="en-US" sz="2400" dirty="0" smtClean="0"/>
              <a:t>romoting Baptist faith and practice, and</a:t>
            </a:r>
          </a:p>
          <a:p>
            <a:pPr marL="731520" lvl="1" indent="-457200">
              <a:buFont typeface="+mj-lt"/>
              <a:buAutoNum type="arabicPeriod"/>
            </a:pPr>
            <a:r>
              <a:rPr lang="en-US" sz="2400" dirty="0" smtClean="0"/>
              <a:t>Encouraging the scholarly and creative skills of church members in writing for publications.</a:t>
            </a:r>
          </a:p>
        </p:txBody>
      </p:sp>
    </p:spTree>
    <p:extLst>
      <p:ext uri="{BB962C8B-B14F-4D97-AF65-F5344CB8AC3E}">
        <p14:creationId xmlns:p14="http://schemas.microsoft.com/office/powerpoint/2010/main" val="249061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Baptist </a:t>
            </a:r>
            <a:r>
              <a:rPr lang="en-US" sz="3000" dirty="0" smtClean="0"/>
              <a:t>– National Baptist Convention of America</a:t>
            </a:r>
            <a:endParaRPr lang="en-US" sz="3000"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b="1" dirty="0" smtClean="0"/>
              <a:t>Beliefs</a:t>
            </a:r>
            <a:endParaRPr lang="en-US" sz="2400" b="1" dirty="0" smtClean="0"/>
          </a:p>
          <a:p>
            <a:r>
              <a:rPr lang="en-US" b="1" i="1" dirty="0" smtClean="0"/>
              <a:t>Bible.</a:t>
            </a:r>
            <a:r>
              <a:rPr lang="en-US" dirty="0" smtClean="0"/>
              <a:t> The Bible is the inspired by God and is without error in all that it touches on.</a:t>
            </a:r>
          </a:p>
          <a:p>
            <a:r>
              <a:rPr lang="en-US" sz="2400" b="1" i="1" dirty="0" smtClean="0"/>
              <a:t>God. </a:t>
            </a:r>
            <a:r>
              <a:rPr lang="en-US" sz="2400" dirty="0" smtClean="0"/>
              <a:t>The one true living God is eternally revealed in three persons: the Father, the Son, and the Holy Spirit.</a:t>
            </a:r>
          </a:p>
          <a:p>
            <a:r>
              <a:rPr lang="en-US" b="1" i="1" dirty="0" smtClean="0"/>
              <a:t>Jesus Christ. </a:t>
            </a:r>
            <a:r>
              <a:rPr lang="en-US" dirty="0" smtClean="0"/>
              <a:t>Jesus is God manifest in the flesh, fully divine and fully human.  He is the Mediator between humankind and God.  He was crucified for human sin, rose from the dead, ascended into heaven, and was glorified.</a:t>
            </a:r>
          </a:p>
          <a:p>
            <a:r>
              <a:rPr lang="en-US" sz="2400" b="1" i="1" dirty="0" smtClean="0"/>
              <a:t>Holy Spirit. </a:t>
            </a:r>
            <a:r>
              <a:rPr lang="en-US" sz="2400" dirty="0" smtClean="0"/>
              <a:t>The Holy Spirit, the third person of the Trinity, has all the attributes of deity.  He is involved in a variety of ministries among the people of the God.</a:t>
            </a:r>
          </a:p>
          <a:p>
            <a:r>
              <a:rPr lang="en-US" b="1" i="1" dirty="0" smtClean="0"/>
              <a:t>Sin and Salvation. </a:t>
            </a:r>
            <a:r>
              <a:rPr lang="en-US" dirty="0" smtClean="0"/>
              <a:t>Adam and Eve were created in a state of innocence but fell into a state of sin and condemnation.  All humans have inherited from them a fallen nature and are thereby guilty before God.  Through Christ’s life, suffering, death, and resurrection, redemption has been provided for humankind.  Salvation comes through faith in Christ.</a:t>
            </a:r>
            <a:endParaRPr lang="en-US" sz="2400" b="1" i="1" dirty="0" smtClean="0"/>
          </a:p>
        </p:txBody>
      </p:sp>
    </p:spTree>
    <p:extLst>
      <p:ext uri="{BB962C8B-B14F-4D97-AF65-F5344CB8AC3E}">
        <p14:creationId xmlns:p14="http://schemas.microsoft.com/office/powerpoint/2010/main" val="249061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Baptist </a:t>
            </a:r>
            <a:r>
              <a:rPr lang="en-US" sz="3000" dirty="0" smtClean="0"/>
              <a:t>– National Baptist Convention of America</a:t>
            </a:r>
            <a:endParaRPr lang="en-US" sz="3000" dirty="0"/>
          </a:p>
        </p:txBody>
      </p:sp>
      <p:sp>
        <p:nvSpPr>
          <p:cNvPr id="3" name="Content Placeholder 2"/>
          <p:cNvSpPr>
            <a:spLocks noGrp="1"/>
          </p:cNvSpPr>
          <p:nvPr>
            <p:ph idx="1"/>
          </p:nvPr>
        </p:nvSpPr>
        <p:spPr/>
        <p:txBody>
          <a:bodyPr>
            <a:normAutofit/>
          </a:bodyPr>
          <a:lstStyle/>
          <a:p>
            <a:r>
              <a:rPr lang="en-US" sz="2000" b="1" i="1" dirty="0" smtClean="0"/>
              <a:t>Church. </a:t>
            </a:r>
            <a:r>
              <a:rPr lang="en-US" sz="2000" dirty="0" smtClean="0"/>
              <a:t>Local churches are independent, autonomous congregations of baptized believers.  (Only saved people can be members.)  The work of the church is to get people saved, baptize them, and teach them Scripture.</a:t>
            </a:r>
            <a:endParaRPr lang="en-US" sz="2000" b="1" i="1" dirty="0" smtClean="0"/>
          </a:p>
          <a:p>
            <a:r>
              <a:rPr lang="en-US" sz="2000" b="1" i="1" dirty="0" smtClean="0"/>
              <a:t>Sacraments.</a:t>
            </a:r>
            <a:r>
              <a:rPr lang="en-US" sz="2000" dirty="0" smtClean="0"/>
              <a:t>  Baptism is by immersion and must be given by a proper administrator.  The Lord’s Supper is a memorial of Christ’s broken body and His blood, shed on the cross.  </a:t>
            </a:r>
            <a:endParaRPr lang="en-US" sz="2000" b="1" i="1" dirty="0" smtClean="0"/>
          </a:p>
          <a:p>
            <a:r>
              <a:rPr lang="en-US" sz="2000" b="1" i="1" dirty="0" smtClean="0"/>
              <a:t>End Times.</a:t>
            </a:r>
            <a:r>
              <a:rPr lang="en-US" sz="2000" dirty="0" smtClean="0"/>
              <a:t> Jesus will come again personally and visibly.  All humans will be resurrected.  The righteous will experience a resurrection unto life, and the wicked will experience a resurrection unto eternal punishment.</a:t>
            </a:r>
            <a:endParaRPr lang="en-US" sz="2000" b="1" i="1" dirty="0" smtClean="0"/>
          </a:p>
        </p:txBody>
      </p:sp>
    </p:spTree>
    <p:extLst>
      <p:ext uri="{BB962C8B-B14F-4D97-AF65-F5344CB8AC3E}">
        <p14:creationId xmlns:p14="http://schemas.microsoft.com/office/powerpoint/2010/main" val="249061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Baptist</a:t>
            </a:r>
            <a:r>
              <a:rPr lang="en-US" sz="3000" dirty="0"/>
              <a:t> </a:t>
            </a:r>
            <a:r>
              <a:rPr lang="en-US" sz="3000" dirty="0" smtClean="0"/>
              <a:t>– National Association of Free Will Baptists</a:t>
            </a:r>
            <a:endParaRPr lang="en-US" sz="3000"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b="1" dirty="0" smtClean="0"/>
              <a:t>National Association of Free Will Baptist – 1935</a:t>
            </a:r>
          </a:p>
          <a:p>
            <a:r>
              <a:rPr lang="en-US" dirty="0" smtClean="0"/>
              <a:t>Can be traced to Baptists from England who settled in the colonies in the 1700s and were Arminian in their theology – holding to the doctrines of free grace, free salvation and free will.</a:t>
            </a:r>
          </a:p>
          <a:p>
            <a:r>
              <a:rPr lang="en-US" dirty="0" smtClean="0"/>
              <a:t>Believed any person is free to believe in Jesus, as opposed to the Calvinistic view that God predestined only the elect to salvation.</a:t>
            </a:r>
          </a:p>
          <a:p>
            <a:r>
              <a:rPr lang="en-US" dirty="0" smtClean="0"/>
              <a:t>Interpreted election to mean that God determined from the beginning of time to save all those who comply with the conditions of salvation, and that human begins become His elect by opting for the salvation He offers.</a:t>
            </a:r>
          </a:p>
          <a:p>
            <a:r>
              <a:rPr lang="en-US" dirty="0" smtClean="0"/>
              <a:t>Rejected “irresistible grace” – the idea that God’s grace irresistibly move only a select group of people to believe.</a:t>
            </a:r>
          </a:p>
          <a:p>
            <a:r>
              <a:rPr lang="en-US" dirty="0" smtClean="0"/>
              <a:t>Believed any human being could accept or reject the grace of God.</a:t>
            </a:r>
          </a:p>
          <a:p>
            <a:r>
              <a:rPr lang="en-US" dirty="0" smtClean="0"/>
              <a:t>From the early 1700s through the 1900s, a series of splits and mergers took place, with a major stream of Free Will Baptist coming together in 1935 to form the National Association of Free Will Baptist in Nashville, TN.</a:t>
            </a:r>
            <a:endParaRPr lang="en-US" dirty="0"/>
          </a:p>
        </p:txBody>
      </p:sp>
    </p:spTree>
    <p:extLst>
      <p:ext uri="{BB962C8B-B14F-4D97-AF65-F5344CB8AC3E}">
        <p14:creationId xmlns:p14="http://schemas.microsoft.com/office/powerpoint/2010/main" val="33814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Baptist – National Association of Free Will Baptists</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b="1" dirty="0" smtClean="0"/>
              <a:t>Beliefs</a:t>
            </a:r>
          </a:p>
          <a:p>
            <a:r>
              <a:rPr lang="en-US" b="1" i="1" dirty="0" smtClean="0"/>
              <a:t>Bible.</a:t>
            </a:r>
            <a:r>
              <a:rPr lang="en-US" dirty="0" smtClean="0"/>
              <a:t> The Bible is inspired by God and is without error in all that it touches on – including history, geography, and even matters relating to science.  It is the infallible rule of faith and practice.</a:t>
            </a:r>
            <a:endParaRPr lang="en-US" b="1" i="1" dirty="0" smtClean="0"/>
          </a:p>
          <a:p>
            <a:r>
              <a:rPr lang="en-US" b="1" i="1" dirty="0" smtClean="0"/>
              <a:t>God.</a:t>
            </a:r>
            <a:r>
              <a:rPr lang="en-US" dirty="0" smtClean="0"/>
              <a:t> The one true living God is eternally revealed in three persons: the Father, Son, and Holy Spirit.</a:t>
            </a:r>
            <a:endParaRPr lang="en-US" b="1" i="1" dirty="0" smtClean="0"/>
          </a:p>
          <a:p>
            <a:r>
              <a:rPr lang="en-US" b="1" i="1" dirty="0" smtClean="0"/>
              <a:t>Jesus Christ.</a:t>
            </a:r>
            <a:r>
              <a:rPr lang="en-US" dirty="0" smtClean="0"/>
              <a:t> Jesus was God manifested in the flesh, fully divine and fully human.  He is the Mediator between humankind and God.  He was crucified for human sin, rose from the dead, ascended into heaven, and was glorified.</a:t>
            </a:r>
            <a:endParaRPr lang="en-US" b="1" i="1" dirty="0" smtClean="0"/>
          </a:p>
          <a:p>
            <a:r>
              <a:rPr lang="en-US" b="1" i="1" dirty="0" smtClean="0"/>
              <a:t>Holy Spirit.</a:t>
            </a:r>
            <a:r>
              <a:rPr lang="en-US" dirty="0"/>
              <a:t> </a:t>
            </a:r>
            <a:r>
              <a:rPr lang="en-US" dirty="0" smtClean="0"/>
              <a:t>The Holy Spirit, the third person of the Trinity, has all the attributes of deity.  He is involved in a variety of ministries among the people of God.</a:t>
            </a:r>
            <a:endParaRPr lang="en-US" b="1" i="1" dirty="0" smtClean="0"/>
          </a:p>
        </p:txBody>
      </p:sp>
    </p:spTree>
    <p:extLst>
      <p:ext uri="{BB962C8B-B14F-4D97-AF65-F5344CB8AC3E}">
        <p14:creationId xmlns:p14="http://schemas.microsoft.com/office/powerpoint/2010/main" val="26570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Baptist – National Association of Free Will Baptists</a:t>
            </a:r>
          </a:p>
        </p:txBody>
      </p:sp>
      <p:sp>
        <p:nvSpPr>
          <p:cNvPr id="3" name="Content Placeholder 2"/>
          <p:cNvSpPr>
            <a:spLocks noGrp="1"/>
          </p:cNvSpPr>
          <p:nvPr>
            <p:ph idx="1"/>
          </p:nvPr>
        </p:nvSpPr>
        <p:spPr/>
        <p:txBody>
          <a:bodyPr>
            <a:normAutofit fontScale="92500" lnSpcReduction="20000"/>
          </a:bodyPr>
          <a:lstStyle/>
          <a:p>
            <a:r>
              <a:rPr lang="en-US" b="1" i="1" dirty="0"/>
              <a:t>Sin and Salvation</a:t>
            </a:r>
            <a:r>
              <a:rPr lang="en-US" b="1" i="1" dirty="0" smtClean="0"/>
              <a:t>.</a:t>
            </a:r>
            <a:r>
              <a:rPr lang="en-US" dirty="0" smtClean="0"/>
              <a:t> Adam and Eve were created in a state of innocence, but they fell into a state of sin and condemnation.  All humans since that time have inherited a fallen nature and are thereby guilty before God.  Through Christ’s life, sufferings, death, and resurrection, redemption has been provided for humankind.  Whoever wills can be saved.  The condition for salvation is repentance or sincere sorrow for sin (and a renunciation of it) and faith in Christ as Lord and Savior with the purpose of loving and obeying Him in all things, continuing in faith and obedience unto death.  Humans are not secure in this salvation.  Only believers who through grace persevere in holiness to the end of life are assured salvation.  If a saved person wrongly uses his freedom of will and stops trusting in Jesus for salvation, he or she can fall from grace and once again be lost.</a:t>
            </a:r>
            <a:endParaRPr lang="en-US" b="1" i="1" dirty="0"/>
          </a:p>
          <a:p>
            <a:r>
              <a:rPr lang="en-US" b="1" i="1" dirty="0" smtClean="0"/>
              <a:t>Church. </a:t>
            </a:r>
            <a:r>
              <a:rPr lang="en-US" dirty="0"/>
              <a:t>L</a:t>
            </a:r>
            <a:r>
              <a:rPr lang="en-US" dirty="0" smtClean="0"/>
              <a:t>ocal churches are autonomous and self governing.  They voluntarily choose to cooperate as Free Will Baptists.</a:t>
            </a:r>
          </a:p>
        </p:txBody>
      </p:sp>
    </p:spTree>
    <p:extLst>
      <p:ext uri="{BB962C8B-B14F-4D97-AF65-F5344CB8AC3E}">
        <p14:creationId xmlns:p14="http://schemas.microsoft.com/office/powerpoint/2010/main" val="188426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Baptist – National Association of Free Will Baptists</a:t>
            </a:r>
          </a:p>
        </p:txBody>
      </p:sp>
      <p:sp>
        <p:nvSpPr>
          <p:cNvPr id="3" name="Content Placeholder 2"/>
          <p:cNvSpPr>
            <a:spLocks noGrp="1"/>
          </p:cNvSpPr>
          <p:nvPr>
            <p:ph idx="1"/>
          </p:nvPr>
        </p:nvSpPr>
        <p:spPr/>
        <p:txBody>
          <a:bodyPr>
            <a:normAutofit fontScale="92500" lnSpcReduction="10000"/>
          </a:bodyPr>
          <a:lstStyle/>
          <a:p>
            <a:r>
              <a:rPr lang="en-US" b="1" i="1" dirty="0" smtClean="0"/>
              <a:t>Sacraments.</a:t>
            </a:r>
            <a:r>
              <a:rPr lang="en-US" dirty="0" smtClean="0"/>
              <a:t> The three ordinances as baptism, the Lord’s Supper, and foot washing.  Baptism is by immersion.  It represents the burial and resurrection of Jesus as well as the death of Christians to the world, the washing of their souls from sin, and their rising to a new life in Jesus.  The Lord’s Supper commemorates Christ’s death, the bread representing His broken body and wine representing His shed blood.  Foot washing is a universal obligation to be administered to all true believers.  The ritual teaches humility and reminds believers of the necessity of a daily cleansing from sin.</a:t>
            </a:r>
            <a:endParaRPr lang="en-US" b="1" i="1" dirty="0"/>
          </a:p>
          <a:p>
            <a:r>
              <a:rPr lang="en-US" b="1" i="1" dirty="0"/>
              <a:t>End Times</a:t>
            </a:r>
            <a:r>
              <a:rPr lang="en-US" b="1" i="1" dirty="0" smtClean="0"/>
              <a:t>.</a:t>
            </a:r>
            <a:r>
              <a:rPr lang="en-US" dirty="0" smtClean="0"/>
              <a:t>  Jesus will come again personally and visibly at the end of the gospel dispensation.  All humans will be resurrected.  The righteous will experience a resurrection unto life, and the wicked will experience a resurrection unto eternal punishment.</a:t>
            </a:r>
            <a:endParaRPr lang="en-US" b="1" i="1" dirty="0"/>
          </a:p>
        </p:txBody>
      </p:sp>
    </p:spTree>
    <p:extLst>
      <p:ext uri="{BB962C8B-B14F-4D97-AF65-F5344CB8AC3E}">
        <p14:creationId xmlns:p14="http://schemas.microsoft.com/office/powerpoint/2010/main" val="348661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Baptist</a:t>
            </a:r>
            <a:r>
              <a:rPr lang="en-US" dirty="0"/>
              <a:t> </a:t>
            </a:r>
            <a:r>
              <a:rPr lang="en-US" dirty="0" smtClean="0"/>
              <a:t>– Primitive Baptist</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b="1" dirty="0" smtClean="0"/>
              <a:t>Primitive Baptist – 1827</a:t>
            </a:r>
          </a:p>
          <a:p>
            <a:r>
              <a:rPr lang="en-US" dirty="0" smtClean="0"/>
              <a:t>Emerged in the 19</a:t>
            </a:r>
            <a:r>
              <a:rPr lang="en-US" baseline="30000" dirty="0" smtClean="0"/>
              <a:t>th</a:t>
            </a:r>
            <a:r>
              <a:rPr lang="en-US" dirty="0" smtClean="0"/>
              <a:t> century as a reaction against money-based missionary societies.</a:t>
            </a:r>
          </a:p>
          <a:p>
            <a:r>
              <a:rPr lang="en-US" dirty="0" smtClean="0"/>
              <a:t>Argued the New Testament does not mention missionary societies, and no Scripture verse tells Christians to form such societies.</a:t>
            </a:r>
          </a:p>
          <a:p>
            <a:r>
              <a:rPr lang="en-US" dirty="0" smtClean="0"/>
              <a:t>Mere human inventions, and because they have no biblical support, Christians should not have them today.</a:t>
            </a:r>
          </a:p>
          <a:p>
            <a:r>
              <a:rPr lang="en-US" dirty="0" smtClean="0"/>
              <a:t>The Primitive Baptist at the </a:t>
            </a:r>
            <a:r>
              <a:rPr lang="en-US" dirty="0" err="1" smtClean="0"/>
              <a:t>Kehukee</a:t>
            </a:r>
            <a:r>
              <a:rPr lang="en-US" dirty="0" smtClean="0"/>
              <a:t> Association in North Carolina (1827) took the lead in condemning such societies as going against Christ’s teachings.</a:t>
            </a:r>
          </a:p>
          <a:p>
            <a:r>
              <a:rPr lang="en-US" dirty="0" smtClean="0"/>
              <a:t>“Primitive” is intended to communicate the idea of originality – that is, the goal is to recapture the original faith and practice of the original New Testament apostles.</a:t>
            </a:r>
            <a:endParaRPr lang="en-US" dirty="0"/>
          </a:p>
        </p:txBody>
      </p:sp>
    </p:spTree>
    <p:extLst>
      <p:ext uri="{BB962C8B-B14F-4D97-AF65-F5344CB8AC3E}">
        <p14:creationId xmlns:p14="http://schemas.microsoft.com/office/powerpoint/2010/main" val="146830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a:t>
            </a:r>
            <a:r>
              <a:rPr lang="en-US" dirty="0" smtClean="0"/>
              <a:t>Catholicism</a:t>
            </a:r>
            <a:endParaRPr lang="en-US" dirty="0"/>
          </a:p>
        </p:txBody>
      </p:sp>
      <p:sp>
        <p:nvSpPr>
          <p:cNvPr id="3" name="Content Placeholder 2"/>
          <p:cNvSpPr>
            <a:spLocks noGrp="1"/>
          </p:cNvSpPr>
          <p:nvPr>
            <p:ph idx="1"/>
          </p:nvPr>
        </p:nvSpPr>
        <p:spPr/>
        <p:txBody>
          <a:bodyPr>
            <a:normAutofit lnSpcReduction="10000"/>
          </a:bodyPr>
          <a:lstStyle/>
          <a:p>
            <a:r>
              <a:rPr lang="en-US" dirty="0" smtClean="0"/>
              <a:t>Roman Catholics believe in an unbroken continuity from the early New Testament church to modern Catholicism.</a:t>
            </a:r>
          </a:p>
          <a:p>
            <a:r>
              <a:rPr lang="en-US" dirty="0"/>
              <a:t>The Roman Catholic Church teaches that it was founded by Jesus Christ through Peter the </a:t>
            </a:r>
            <a:r>
              <a:rPr lang="en-US" dirty="0" smtClean="0"/>
              <a:t>Apostle (based on Matthew 16:18-19). </a:t>
            </a:r>
          </a:p>
          <a:p>
            <a:r>
              <a:rPr lang="en-US" dirty="0" smtClean="0"/>
              <a:t>Paul warned of this in his writings to Timothy (1 Timothy 4:1-3).</a:t>
            </a:r>
          </a:p>
          <a:p>
            <a:r>
              <a:rPr lang="en-US" dirty="0" smtClean="0"/>
              <a:t>New Testament churches were governed by a plurality of elders (1 Timothy 5:17; 1 Peter 5:1).</a:t>
            </a:r>
          </a:p>
          <a:p>
            <a:r>
              <a:rPr lang="en-US" dirty="0" smtClean="0"/>
              <a:t>The form of government was gradually changed by some men who desired preeminence in the churches.  These men soon began to regard themselves as successors to the apostles.</a:t>
            </a:r>
          </a:p>
        </p:txBody>
      </p:sp>
    </p:spTree>
    <p:extLst>
      <p:ext uri="{BB962C8B-B14F-4D97-AF65-F5344CB8AC3E}">
        <p14:creationId xmlns:p14="http://schemas.microsoft.com/office/powerpoint/2010/main" val="49567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Baptist</a:t>
            </a:r>
            <a:r>
              <a:rPr lang="en-US" dirty="0"/>
              <a:t> </a:t>
            </a:r>
            <a:r>
              <a:rPr lang="en-US" dirty="0" smtClean="0"/>
              <a:t>– Primitive Baptist</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smtClean="0"/>
              <a:t>Beliefs</a:t>
            </a:r>
          </a:p>
          <a:p>
            <a:r>
              <a:rPr lang="en-US" b="1" i="1" dirty="0" smtClean="0"/>
              <a:t>Bible.</a:t>
            </a:r>
            <a:r>
              <a:rPr lang="en-US" dirty="0" smtClean="0"/>
              <a:t> The Bible is the divinely inspired Word of God and is infallible in all matters, including history and science.  It is the sole rule of faith and practice.  The 1611 King James Version is considered the superior English translation of the Scriptures. </a:t>
            </a:r>
            <a:endParaRPr lang="en-US" b="1" i="1" dirty="0" smtClean="0"/>
          </a:p>
          <a:p>
            <a:r>
              <a:rPr lang="en-US" b="1" i="1" dirty="0" smtClean="0"/>
              <a:t>God.</a:t>
            </a:r>
            <a:r>
              <a:rPr lang="en-US" dirty="0" smtClean="0"/>
              <a:t> The one true God is eternal, infinite, incomprehensible, and almighty.  God is eternally manifest in three persons: the Father, Son, and Holy Spirit.</a:t>
            </a:r>
            <a:endParaRPr lang="en-US" b="1" i="1" dirty="0" smtClean="0"/>
          </a:p>
          <a:p>
            <a:r>
              <a:rPr lang="en-US" b="1" i="1" dirty="0" smtClean="0"/>
              <a:t>Jesus Christ.</a:t>
            </a:r>
            <a:r>
              <a:rPr lang="en-US" dirty="0" smtClean="0"/>
              <a:t> Jesus is the true Messiah and Savior.  He was manifested in the flesh, born of a woman, and died on the cross for the elect only.  He rose from the dead, ascended into heaven, and now makes intercession for believers from heaven.</a:t>
            </a:r>
            <a:endParaRPr lang="en-US" b="1" i="1" dirty="0" smtClean="0"/>
          </a:p>
          <a:p>
            <a:r>
              <a:rPr lang="en-US" b="1" i="1" dirty="0" smtClean="0"/>
              <a:t>Holy Spirit.</a:t>
            </a:r>
            <a:r>
              <a:rPr lang="en-US" dirty="0"/>
              <a:t> </a:t>
            </a:r>
            <a:r>
              <a:rPr lang="en-US" dirty="0" smtClean="0"/>
              <a:t>The Holy Spirit, the third person of the Trinity, is involved in various ministries, including teaching believers the Word of God.</a:t>
            </a:r>
            <a:endParaRPr lang="en-US" b="1" i="1" dirty="0" smtClean="0"/>
          </a:p>
        </p:txBody>
      </p:sp>
    </p:spTree>
    <p:extLst>
      <p:ext uri="{BB962C8B-B14F-4D97-AF65-F5344CB8AC3E}">
        <p14:creationId xmlns:p14="http://schemas.microsoft.com/office/powerpoint/2010/main" val="2400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Baptist</a:t>
            </a:r>
            <a:r>
              <a:rPr lang="en-US" dirty="0"/>
              <a:t> </a:t>
            </a:r>
            <a:r>
              <a:rPr lang="en-US" dirty="0" smtClean="0"/>
              <a:t>– Primitive Baptist</a:t>
            </a:r>
            <a:endParaRPr lang="en-US" dirty="0"/>
          </a:p>
        </p:txBody>
      </p:sp>
      <p:sp>
        <p:nvSpPr>
          <p:cNvPr id="3" name="Content Placeholder 2"/>
          <p:cNvSpPr>
            <a:spLocks noGrp="1"/>
          </p:cNvSpPr>
          <p:nvPr>
            <p:ph idx="1"/>
          </p:nvPr>
        </p:nvSpPr>
        <p:spPr/>
        <p:txBody>
          <a:bodyPr>
            <a:normAutofit fontScale="77500" lnSpcReduction="20000"/>
          </a:bodyPr>
          <a:lstStyle/>
          <a:p>
            <a:r>
              <a:rPr lang="en-US" b="1" i="1" dirty="0"/>
              <a:t>Sin and Salvation</a:t>
            </a:r>
            <a:r>
              <a:rPr lang="en-US" b="1" i="1" dirty="0" smtClean="0"/>
              <a:t>.</a:t>
            </a:r>
            <a:r>
              <a:rPr lang="en-US" dirty="0" smtClean="0"/>
              <a:t> Since Adam’s time, all humans have been born with a corrupted nature, utterly dead to spiritual things.  Sinners can do nothing to gain merit before God.  Yet God has unconditionally elected specific individuals to receive salvation.  This choice was not based on foreseen merit of human beings but rather was based entirely on God’s sovereignty.  In God’s plan, the blood of Jesus Christ is sufficient to both procure and secure salvation for all whom it was shed.  All of the elect will finally be saved.</a:t>
            </a:r>
            <a:endParaRPr lang="en-US" b="1" i="1" dirty="0"/>
          </a:p>
          <a:p>
            <a:r>
              <a:rPr lang="en-US" b="1" i="1" dirty="0" smtClean="0"/>
              <a:t>Church. </a:t>
            </a:r>
            <a:r>
              <a:rPr lang="en-US" dirty="0" smtClean="0"/>
              <a:t>The local church is made up of believers.  Each church is autonomous, and no association has authority over them.  Church government is congregational.  Ministers of each church are called elders.  These are chosen by individual congregations from among male members who have proven themselves faithful to the church.  They are self-educated in the Word of God under the guidance of the Holy Spirit.</a:t>
            </a:r>
            <a:r>
              <a:rPr lang="en-US" dirty="0"/>
              <a:t> </a:t>
            </a:r>
            <a:r>
              <a:rPr lang="en-US" dirty="0" smtClean="0"/>
              <a:t> No musical instruments are used during services.   There are no Sunday school classes (for none are mentioned in the New Testament).  There is no organized program for entertainment of youth.  There are no crucifixes or pictures of Jesus in the church, for such would be idolatry.  No one can join the church that is a member of a secret society.  Sermons are often delivered in a dramatic singsong voice.</a:t>
            </a:r>
          </a:p>
        </p:txBody>
      </p:sp>
    </p:spTree>
    <p:extLst>
      <p:ext uri="{BB962C8B-B14F-4D97-AF65-F5344CB8AC3E}">
        <p14:creationId xmlns:p14="http://schemas.microsoft.com/office/powerpoint/2010/main" val="2400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Baptist</a:t>
            </a:r>
            <a:r>
              <a:rPr lang="en-US" dirty="0"/>
              <a:t> </a:t>
            </a:r>
            <a:r>
              <a:rPr lang="en-US" dirty="0" smtClean="0"/>
              <a:t>– Primitive Baptist</a:t>
            </a:r>
            <a:endParaRPr lang="en-US" dirty="0"/>
          </a:p>
        </p:txBody>
      </p:sp>
      <p:sp>
        <p:nvSpPr>
          <p:cNvPr id="3" name="Content Placeholder 2"/>
          <p:cNvSpPr>
            <a:spLocks noGrp="1"/>
          </p:cNvSpPr>
          <p:nvPr>
            <p:ph idx="1"/>
          </p:nvPr>
        </p:nvSpPr>
        <p:spPr/>
        <p:txBody>
          <a:bodyPr>
            <a:normAutofit fontScale="92500"/>
          </a:bodyPr>
          <a:lstStyle/>
          <a:p>
            <a:r>
              <a:rPr lang="en-US" b="1" i="1" dirty="0"/>
              <a:t>Sacraments</a:t>
            </a:r>
            <a:r>
              <a:rPr lang="en-US" b="1" i="1" dirty="0" smtClean="0"/>
              <a:t>.</a:t>
            </a:r>
            <a:r>
              <a:rPr lang="en-US" dirty="0" smtClean="0"/>
              <a:t> Baptism is by immersion and follows a profession of faith.  It represents the death, burial, and resurrection of Jesus.  People who come to the church from another denomination must be </a:t>
            </a:r>
            <a:r>
              <a:rPr lang="en-US" dirty="0" err="1" smtClean="0"/>
              <a:t>rebaptized</a:t>
            </a:r>
            <a:r>
              <a:rPr lang="en-US" dirty="0" smtClean="0"/>
              <a:t> (Acts 19:1-7).  Communion (using wine and unleavened bread) commemorates the sufferings and death of Jesus and follows a time of personal self-examination.  Foot washing takes place after communion, just as Jesus washed the feet of the disciples after the Last Supper (John 13:14-15).</a:t>
            </a:r>
            <a:endParaRPr lang="en-US" b="1" i="1" dirty="0"/>
          </a:p>
          <a:p>
            <a:r>
              <a:rPr lang="en-US" b="1" i="1" dirty="0"/>
              <a:t>End Times</a:t>
            </a:r>
            <a:r>
              <a:rPr lang="en-US" b="1" i="1" dirty="0" smtClean="0"/>
              <a:t>.</a:t>
            </a:r>
            <a:r>
              <a:rPr lang="en-US" dirty="0" smtClean="0"/>
              <a:t>  Jesus will one day come again personally and visibly.  The dead will be resurrected and judged based on their works, whether good or bad.  Heaven is reserved for the saved, while eternal suffering in hell is the fate of the unsaved.</a:t>
            </a:r>
            <a:endParaRPr lang="en-US" b="1" i="1" dirty="0"/>
          </a:p>
          <a:p>
            <a:endParaRPr lang="en-US" b="1" i="1" dirty="0"/>
          </a:p>
        </p:txBody>
      </p:sp>
    </p:spTree>
    <p:extLst>
      <p:ext uri="{BB962C8B-B14F-4D97-AF65-F5344CB8AC3E}">
        <p14:creationId xmlns:p14="http://schemas.microsoft.com/office/powerpoint/2010/main" val="2400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Baptist</a:t>
            </a:r>
            <a:r>
              <a:rPr lang="en-US" dirty="0"/>
              <a:t> </a:t>
            </a:r>
            <a:r>
              <a:rPr lang="en-US" dirty="0" smtClean="0"/>
              <a:t>– Southern Baptist Convention</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b="1" dirty="0" smtClean="0"/>
              <a:t>Southern Baptist Convention – 1845</a:t>
            </a:r>
          </a:p>
          <a:p>
            <a:r>
              <a:rPr lang="en-US" dirty="0" smtClean="0"/>
              <a:t>Established in 1845 in Augusta, Georgia.</a:t>
            </a:r>
          </a:p>
          <a:p>
            <a:r>
              <a:rPr lang="en-US" dirty="0" smtClean="0"/>
              <a:t>Formed by Baptist congregations in the southern US during the years leading up to the Civil War.</a:t>
            </a:r>
          </a:p>
          <a:p>
            <a:r>
              <a:rPr lang="en-US" dirty="0" smtClean="0"/>
              <a:t>Some of the southern congregations separated from the American Baptist Home Mission Board because the board refused to send slave owners into the missionary fields.</a:t>
            </a:r>
          </a:p>
          <a:p>
            <a:r>
              <a:rPr lang="en-US" dirty="0" smtClean="0"/>
              <a:t>The Southern Baptist Convention was formed and established its own boards for foreign and home missions.</a:t>
            </a:r>
          </a:p>
          <a:p>
            <a:r>
              <a:rPr lang="en-US" dirty="0" smtClean="0"/>
              <a:t>Some 300 churches in eight states entered the new convention.</a:t>
            </a:r>
          </a:p>
          <a:p>
            <a:r>
              <a:rPr lang="en-US" dirty="0" smtClean="0"/>
              <a:t>The Southern Baptist Convention today seeks to be a supportive organization that provides help to affiliate churches in evangelism and missionary work.</a:t>
            </a:r>
          </a:p>
          <a:p>
            <a:r>
              <a:rPr lang="en-US" dirty="0" smtClean="0"/>
              <a:t>Largest Baptist body in the US and the largest Protestant denomination in the US.</a:t>
            </a:r>
          </a:p>
          <a:p>
            <a:r>
              <a:rPr lang="en-US" dirty="0"/>
              <a:t>About half of all Baptist in the US belong to churches affiliated with the Southern Baptist Convention.</a:t>
            </a:r>
          </a:p>
          <a:p>
            <a:endParaRPr lang="en-US" dirty="0"/>
          </a:p>
        </p:txBody>
      </p:sp>
    </p:spTree>
    <p:extLst>
      <p:ext uri="{BB962C8B-B14F-4D97-AF65-F5344CB8AC3E}">
        <p14:creationId xmlns:p14="http://schemas.microsoft.com/office/powerpoint/2010/main" val="318433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Baptist</a:t>
            </a:r>
            <a:r>
              <a:rPr lang="en-US" dirty="0"/>
              <a:t> </a:t>
            </a:r>
            <a:r>
              <a:rPr lang="en-US" dirty="0" smtClean="0"/>
              <a:t>– Southern Baptist Convention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one time, all the churches affiliated with the convention were from the South.  Today, however, affiliate churches are in all 50 states, working through some 1200 local associations and 41 state conventions who share common beliefs and a commitment to the Great Commission.</a:t>
            </a:r>
          </a:p>
          <a:p>
            <a:r>
              <a:rPr lang="en-US" dirty="0" smtClean="0"/>
              <a:t>The term “Southern” is no longer truly descriptive of the organization.</a:t>
            </a:r>
          </a:p>
          <a:p>
            <a:r>
              <a:rPr lang="en-US" dirty="0" smtClean="0"/>
              <a:t>In 1995, the Southern Baptist Convention adopted a resolution renouncing and condemning its racist origins and apologized to African-Americans for the racist policies of its founders.</a:t>
            </a:r>
          </a:p>
          <a:p>
            <a:r>
              <a:rPr lang="en-US" dirty="0" smtClean="0"/>
              <a:t>Today, some 1900 congregations in the convention are predominantly African-American.</a:t>
            </a:r>
          </a:p>
          <a:p>
            <a:r>
              <a:rPr lang="en-US" dirty="0"/>
              <a:t>Churches are bound by no creed, but they share a confession of faith based on the New Hampshire Confession.</a:t>
            </a:r>
          </a:p>
          <a:p>
            <a:r>
              <a:rPr lang="en-US" dirty="0"/>
              <a:t>Most members are conservative in their theology – more so than Northern Baptist</a:t>
            </a:r>
            <a:r>
              <a:rPr lang="en-US" dirty="0" smtClean="0"/>
              <a:t>.</a:t>
            </a:r>
            <a:endParaRPr lang="en-US" dirty="0"/>
          </a:p>
        </p:txBody>
      </p:sp>
    </p:spTree>
    <p:extLst>
      <p:ext uri="{BB962C8B-B14F-4D97-AF65-F5344CB8AC3E}">
        <p14:creationId xmlns:p14="http://schemas.microsoft.com/office/powerpoint/2010/main" val="19233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Baptist - </a:t>
            </a:r>
            <a:r>
              <a:rPr lang="en-US" dirty="0"/>
              <a:t>The </a:t>
            </a:r>
            <a:r>
              <a:rPr lang="en-US" dirty="0" smtClean="0"/>
              <a:t>Millennium</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term millennium is derived from the reference to the thousand-year reign of Christ with the saints in Revelation 20:4-6. The various millennial views reflect different understandings of the nature of this period and different interpretations of the chronological relationship of the second coming of Christ to the millennial period and other events of the last days</a:t>
            </a:r>
            <a:r>
              <a:rPr lang="en-US" dirty="0" smtClean="0"/>
              <a:t>.</a:t>
            </a:r>
          </a:p>
          <a:p>
            <a:pPr marL="0" indent="0">
              <a:buNone/>
            </a:pPr>
            <a:endParaRPr lang="en-US" dirty="0"/>
          </a:p>
          <a:p>
            <a:pPr marL="0" indent="0">
              <a:buNone/>
            </a:pPr>
            <a:r>
              <a:rPr lang="en-US" b="1" i="1" dirty="0"/>
              <a:t>Revelation 20:4-6 </a:t>
            </a:r>
            <a:r>
              <a:rPr lang="en-US" b="1" i="1" dirty="0" smtClean="0"/>
              <a:t>“</a:t>
            </a:r>
            <a:r>
              <a:rPr lang="en-US" i="1" dirty="0" smtClean="0"/>
              <a:t>And </a:t>
            </a:r>
            <a:r>
              <a:rPr lang="en-US" i="1" dirty="0"/>
              <a:t>I saw thrones, and they sat on them, and judgment was committed to them.  Then I saw the souls of those who had been beheaded for their witness to Jesus and for the word of God, who had not worshipped the beast or his image, and had not received his mark on their foreheads or on their hands.  And they lived and reigned with Christ for a thousand years.  But the rest of the dead did not live again until the thousand years were finished.  This is the first resurrection.  Blessed and holy is he who has part in the first resurrection.  Over such the second death has no power, but they shall be priests of God and of Christ, and shall reign with Him a thousand years</a:t>
            </a:r>
            <a:r>
              <a:rPr lang="en-US" i="1" dirty="0" smtClean="0"/>
              <a:t>.”</a:t>
            </a:r>
            <a:endParaRPr lang="en-US" i="1" dirty="0"/>
          </a:p>
          <a:p>
            <a:pPr marL="0" indent="0">
              <a:buNone/>
            </a:pPr>
            <a:endParaRPr lang="en-US" dirty="0"/>
          </a:p>
        </p:txBody>
      </p:sp>
    </p:spTree>
    <p:extLst>
      <p:ext uri="{BB962C8B-B14F-4D97-AF65-F5344CB8AC3E}">
        <p14:creationId xmlns:p14="http://schemas.microsoft.com/office/powerpoint/2010/main" val="321860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u="sng" cap="all" dirty="0" smtClean="0"/>
              <a:t>What does revelation 20:4-6 really Mean?</a:t>
            </a:r>
          </a:p>
          <a:p>
            <a:r>
              <a:rPr lang="en-US" dirty="0" smtClean="0"/>
              <a:t>The most blatant error is assigning a literal meaning to a book stated to be written in symbols (Rev. 1:1).</a:t>
            </a:r>
            <a:r>
              <a:rPr lang="en-US" dirty="0"/>
              <a:t> </a:t>
            </a:r>
            <a:r>
              <a:rPr lang="en-US" dirty="0" smtClean="0"/>
              <a:t> The </a:t>
            </a:r>
            <a:r>
              <a:rPr lang="en-US" dirty="0"/>
              <a:t>Greek word translated "signified" means to indicate something by a </a:t>
            </a:r>
            <a:r>
              <a:rPr lang="en-US" dirty="0" smtClean="0"/>
              <a:t>sign.  In </a:t>
            </a:r>
            <a:r>
              <a:rPr lang="en-US" dirty="0"/>
              <a:t>regards to the Scriptures it means a word or phrase that contains a hidden </a:t>
            </a:r>
            <a:r>
              <a:rPr lang="en-US" dirty="0" smtClean="0"/>
              <a:t>meaning.</a:t>
            </a:r>
          </a:p>
          <a:p>
            <a:r>
              <a:rPr lang="en-US" dirty="0" smtClean="0"/>
              <a:t>The </a:t>
            </a:r>
            <a:r>
              <a:rPr lang="en-US" dirty="0"/>
              <a:t>word appears several times in the Gospel of John</a:t>
            </a:r>
            <a:r>
              <a:rPr lang="en-US" dirty="0" smtClean="0"/>
              <a:t>.  “</a:t>
            </a:r>
            <a:r>
              <a:rPr lang="en-US" dirty="0" smtClean="0">
                <a:solidFill>
                  <a:srgbClr val="FF0000"/>
                </a:solidFill>
              </a:rPr>
              <a:t>"And </a:t>
            </a:r>
            <a:r>
              <a:rPr lang="en-US" dirty="0">
                <a:solidFill>
                  <a:srgbClr val="FF0000"/>
                </a:solidFill>
              </a:rPr>
              <a:t>I, if I am lifted up from the earth, will draw all peoples to Myself</a:t>
            </a:r>
            <a:r>
              <a:rPr lang="en-US" dirty="0" smtClean="0">
                <a:solidFill>
                  <a:srgbClr val="FF0000"/>
                </a:solidFill>
              </a:rPr>
              <a:t>.“</a:t>
            </a:r>
            <a:r>
              <a:rPr lang="en-US" dirty="0" smtClean="0"/>
              <a:t>  This </a:t>
            </a:r>
            <a:r>
              <a:rPr lang="en-US" dirty="0"/>
              <a:t>He said, signifying by what death He would die." (John 12:32-33). Jesus did not directly state that he would be crucified, but the meaning is hinted in the phrase "if I am lifted up from the earth</a:t>
            </a:r>
            <a:r>
              <a:rPr lang="en-US" dirty="0" smtClean="0"/>
              <a:t>.“</a:t>
            </a:r>
          </a:p>
          <a:p>
            <a:r>
              <a:rPr lang="en-US" dirty="0" smtClean="0"/>
              <a:t>John </a:t>
            </a:r>
            <a:r>
              <a:rPr lang="en-US" dirty="0"/>
              <a:t>points out that there is a hidden message by stating it was signified. The book of Revelation is written in hints. The message is not in the surface story, but in the hidden meanings behind the words.</a:t>
            </a:r>
          </a:p>
          <a:p>
            <a:endParaRPr lang="en-US" sz="1800" dirty="0"/>
          </a:p>
        </p:txBody>
      </p:sp>
    </p:spTree>
    <p:extLst>
      <p:ext uri="{BB962C8B-B14F-4D97-AF65-F5344CB8AC3E}">
        <p14:creationId xmlns:p14="http://schemas.microsoft.com/office/powerpoint/2010/main" val="88662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rmAutofit/>
          </a:bodyPr>
          <a:lstStyle/>
          <a:p>
            <a:pPr marL="0" indent="0" algn="ctr">
              <a:buNone/>
            </a:pPr>
            <a:r>
              <a:rPr lang="en-US" b="1" u="sng" cap="all" dirty="0"/>
              <a:t>What does revelation 20:4-6 really Mean</a:t>
            </a:r>
            <a:r>
              <a:rPr lang="en-US" b="1" u="sng" cap="all" dirty="0" smtClean="0"/>
              <a:t>?</a:t>
            </a:r>
            <a:endParaRPr lang="en-US" dirty="0" smtClean="0"/>
          </a:p>
          <a:p>
            <a:r>
              <a:rPr lang="en-US" dirty="0" smtClean="0"/>
              <a:t>At </a:t>
            </a:r>
            <a:r>
              <a:rPr lang="en-US" dirty="0"/>
              <a:t>the center of this picture is a group of people. They are described as people "who </a:t>
            </a:r>
            <a:r>
              <a:rPr lang="en-US" dirty="0" smtClean="0"/>
              <a:t>had </a:t>
            </a:r>
            <a:r>
              <a:rPr lang="en-US" dirty="0"/>
              <a:t>been beheaded for their witness to Jesus and for the word of God;" they "had not worshiped the beast or his image;" </a:t>
            </a:r>
            <a:r>
              <a:rPr lang="en-US" dirty="0" smtClean="0"/>
              <a:t>and they </a:t>
            </a:r>
            <a:r>
              <a:rPr lang="en-US" dirty="0"/>
              <a:t>"had not received his mark." Even without understanding all the imagery, it is apparent that John is describing Christians.</a:t>
            </a:r>
          </a:p>
        </p:txBody>
      </p:sp>
    </p:spTree>
    <p:extLst>
      <p:ext uri="{BB962C8B-B14F-4D97-AF65-F5344CB8AC3E}">
        <p14:creationId xmlns:p14="http://schemas.microsoft.com/office/powerpoint/2010/main" val="267705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rmAutofit fontScale="92500"/>
          </a:bodyPr>
          <a:lstStyle/>
          <a:p>
            <a:pPr marL="0" indent="0" algn="ctr">
              <a:buNone/>
            </a:pPr>
            <a:r>
              <a:rPr lang="en-US" b="1" u="sng" dirty="0" smtClean="0"/>
              <a:t>Revelation </a:t>
            </a:r>
            <a:r>
              <a:rPr lang="en-US" b="1" u="sng" dirty="0"/>
              <a:t>D</a:t>
            </a:r>
            <a:r>
              <a:rPr lang="en-US" b="1" u="sng" dirty="0" smtClean="0"/>
              <a:t>escribes </a:t>
            </a:r>
            <a:r>
              <a:rPr lang="en-US" b="1" u="sng" dirty="0"/>
              <a:t>T</a:t>
            </a:r>
            <a:r>
              <a:rPr lang="en-US" b="1" u="sng" dirty="0" smtClean="0"/>
              <a:t>wo Beasts</a:t>
            </a:r>
          </a:p>
          <a:p>
            <a:r>
              <a:rPr lang="en-US" dirty="0" smtClean="0"/>
              <a:t>Revelation </a:t>
            </a:r>
            <a:r>
              <a:rPr lang="en-US" dirty="0"/>
              <a:t>13:1 speaks of a beast that rises from the sea and is worshiped (Revelation 13:8). </a:t>
            </a:r>
            <a:endParaRPr lang="en-US" dirty="0" smtClean="0"/>
          </a:p>
          <a:p>
            <a:r>
              <a:rPr lang="en-US" dirty="0" smtClean="0"/>
              <a:t>The </a:t>
            </a:r>
            <a:r>
              <a:rPr lang="en-US" dirty="0"/>
              <a:t>same chapter then describes a second beast starting in verse 11. This beast rises from the earth and sets up an image of the first beast for the people to worship (Revelation </a:t>
            </a:r>
            <a:r>
              <a:rPr lang="en-US" dirty="0" smtClean="0"/>
              <a:t>13:14-15).</a:t>
            </a:r>
          </a:p>
          <a:p>
            <a:r>
              <a:rPr lang="en-US" dirty="0" smtClean="0"/>
              <a:t>The </a:t>
            </a:r>
            <a:r>
              <a:rPr lang="en-US" dirty="0"/>
              <a:t>worshipers of the beast are marked (Revelation 13:16</a:t>
            </a:r>
            <a:r>
              <a:rPr lang="en-US" dirty="0" smtClean="0"/>
              <a:t>).</a:t>
            </a:r>
          </a:p>
          <a:p>
            <a:r>
              <a:rPr lang="en-US" dirty="0" smtClean="0"/>
              <a:t>We </a:t>
            </a:r>
            <a:r>
              <a:rPr lang="en-US" dirty="0"/>
              <a:t>could launch into a detailed study of Revelation 13, but let it suffice that the beast was the false religion of emperor worship promoted by the Roman populace and the Roman government. What is more interesting than the beasts themselves is the power behind the </a:t>
            </a:r>
            <a:r>
              <a:rPr lang="en-US" dirty="0" smtClean="0"/>
              <a:t>beasts.</a:t>
            </a:r>
          </a:p>
        </p:txBody>
      </p:sp>
    </p:spTree>
    <p:extLst>
      <p:ext uri="{BB962C8B-B14F-4D97-AF65-F5344CB8AC3E}">
        <p14:creationId xmlns:p14="http://schemas.microsoft.com/office/powerpoint/2010/main" val="295350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u="sng" dirty="0"/>
              <a:t>Revelation Describes Two </a:t>
            </a:r>
            <a:r>
              <a:rPr lang="en-US" b="1" u="sng" dirty="0" smtClean="0"/>
              <a:t>Beasts (cont.)</a:t>
            </a:r>
            <a:endParaRPr lang="en-US" b="1" u="sng" dirty="0"/>
          </a:p>
          <a:p>
            <a:r>
              <a:rPr lang="en-US" dirty="0" smtClean="0"/>
              <a:t>The </a:t>
            </a:r>
            <a:r>
              <a:rPr lang="en-US" dirty="0"/>
              <a:t>beast from the sea is summoned by a dragon (Revelation 13:1). The beast from the land spoke in a voice like the dragon </a:t>
            </a:r>
            <a:r>
              <a:rPr lang="en-US" dirty="0" smtClean="0"/>
              <a:t>(</a:t>
            </a:r>
            <a:r>
              <a:rPr lang="en-US" dirty="0"/>
              <a:t>Revelation 13:11). </a:t>
            </a:r>
            <a:endParaRPr lang="en-US" dirty="0" smtClean="0"/>
          </a:p>
          <a:p>
            <a:r>
              <a:rPr lang="en-US" dirty="0" smtClean="0"/>
              <a:t>We </a:t>
            </a:r>
            <a:r>
              <a:rPr lang="en-US" dirty="0"/>
              <a:t>do not have to guess what the dragon represents. We are told this forthrightly</a:t>
            </a:r>
            <a:r>
              <a:rPr lang="en-US" dirty="0" smtClean="0"/>
              <a:t>.</a:t>
            </a:r>
          </a:p>
          <a:p>
            <a:r>
              <a:rPr lang="en-US" dirty="0" smtClean="0"/>
              <a:t>"</a:t>
            </a:r>
            <a:r>
              <a:rPr lang="en-US" dirty="0"/>
              <a:t>He laid hold of the dragon, that serpent of old, who is the Devil and Satan" (Revelation 20:2). Hence, we understand that the beasts and the images are all representatives of Satan</a:t>
            </a:r>
            <a:r>
              <a:rPr lang="en-US" dirty="0" smtClean="0"/>
              <a:t>.</a:t>
            </a:r>
          </a:p>
          <a:p>
            <a:r>
              <a:rPr lang="en-US" dirty="0" smtClean="0"/>
              <a:t>"</a:t>
            </a:r>
            <a:r>
              <a:rPr lang="en-US" dirty="0"/>
              <a:t>For such are false apostles, deceitful workers, transforming themselves into apostles of Christ. And no wonder! For Satan himself transforms himself into an angel of light. Therefore it is no great thing if his ministers also transform themselves into ministers of righteousness, whose end will be according to their works" (II Corinthians 11:13-15</a:t>
            </a:r>
            <a:r>
              <a:rPr lang="en-US" dirty="0" smtClean="0"/>
              <a:t>).</a:t>
            </a:r>
            <a:endParaRPr lang="en-US" dirty="0"/>
          </a:p>
        </p:txBody>
      </p:sp>
    </p:spTree>
    <p:extLst>
      <p:ext uri="{BB962C8B-B14F-4D97-AF65-F5344CB8AC3E}">
        <p14:creationId xmlns:p14="http://schemas.microsoft.com/office/powerpoint/2010/main" val="233595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a:t>
            </a:r>
            <a:r>
              <a:rPr lang="en-US" dirty="0" smtClean="0"/>
              <a:t>Catholicism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325 A.D., Constantine recognized the Council of </a:t>
            </a:r>
            <a:r>
              <a:rPr lang="en-US" dirty="0" err="1" smtClean="0"/>
              <a:t>Nicea</a:t>
            </a:r>
            <a:r>
              <a:rPr lang="en-US" dirty="0" smtClean="0"/>
              <a:t> as the first official church law-making assembly.  He made Christianity the national religion of the Roman Empire and stopped all persecution against Christians.</a:t>
            </a:r>
          </a:p>
          <a:p>
            <a:r>
              <a:rPr lang="en-US" dirty="0" smtClean="0"/>
              <a:t>In 608, Boniface proclaimed himself as the “universal bishop” or “papa,” setting the precedent for all subsequent popes, an office unknown prior to that time.  </a:t>
            </a:r>
          </a:p>
          <a:p>
            <a:r>
              <a:rPr lang="en-US" dirty="0" smtClean="0"/>
              <a:t>The Council of 1870 (Vatican Council) proclaimed the doctrine of papal infallibility, culminating the authority claims for the traditions of the hierarchy.  Jesus warned of this type of action (Matthew 15:7-9).</a:t>
            </a:r>
          </a:p>
          <a:p>
            <a:r>
              <a:rPr lang="en-US" dirty="0" smtClean="0"/>
              <a:t>A major division occurred in 1054.  The eastern division became known as the Greek Catholic Church (“The Holy Orthodox Catholic Apostolic Eastern Church”).  The official name of the western church became “The Holy Catholic Apostolic and Roman Church." </a:t>
            </a:r>
          </a:p>
        </p:txBody>
      </p:sp>
    </p:spTree>
    <p:extLst>
      <p:ext uri="{BB962C8B-B14F-4D97-AF65-F5344CB8AC3E}">
        <p14:creationId xmlns:p14="http://schemas.microsoft.com/office/powerpoint/2010/main" val="286530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rmAutofit fontScale="62500" lnSpcReduction="20000"/>
          </a:bodyPr>
          <a:lstStyle/>
          <a:p>
            <a:pPr marL="0" indent="0" algn="ctr">
              <a:buNone/>
            </a:pPr>
            <a:r>
              <a:rPr lang="en-US" sz="3800" b="1" u="sng" dirty="0" smtClean="0"/>
              <a:t>What About the Mark?</a:t>
            </a:r>
          </a:p>
          <a:p>
            <a:r>
              <a:rPr lang="en-US" sz="3800" dirty="0"/>
              <a:t>Marks have long been used to indicate </a:t>
            </a:r>
            <a:r>
              <a:rPr lang="en-US" sz="3800" dirty="0" smtClean="0"/>
              <a:t>ownership.</a:t>
            </a:r>
          </a:p>
          <a:p>
            <a:r>
              <a:rPr lang="en-US" sz="3800" dirty="0" smtClean="0"/>
              <a:t>Cattle </a:t>
            </a:r>
            <a:r>
              <a:rPr lang="en-US" sz="3800" dirty="0"/>
              <a:t>have been branded since ancient times to show who owns </a:t>
            </a:r>
            <a:r>
              <a:rPr lang="en-US" sz="3800" dirty="0" smtClean="0"/>
              <a:t>them.</a:t>
            </a:r>
          </a:p>
          <a:p>
            <a:r>
              <a:rPr lang="en-US" sz="3800" dirty="0"/>
              <a:t>Even people have been marked to show their slave status (see Exodus 21:2-6). The concept of slaves and masters is presented in Romans 6:16-18, </a:t>
            </a:r>
            <a:r>
              <a:rPr lang="en-US" sz="3800" dirty="0" smtClean="0"/>
              <a:t>“Do </a:t>
            </a:r>
            <a:r>
              <a:rPr lang="en-US" sz="3800" dirty="0"/>
              <a:t>you not know that to whom you present yourselves slaves to obey, you are that one's slaves whom you obey, whether of sin leading to death, or of obedience leading to righteousness? But God be thanked that though you were slaves of sin, yet you obeyed from the heart that form of doctrine to which you were delivered. And having been set free from sin, you became slaves of righteousness</a:t>
            </a:r>
            <a:r>
              <a:rPr lang="en-US" sz="3800" dirty="0" smtClean="0"/>
              <a:t>.”</a:t>
            </a:r>
            <a:endParaRPr lang="en-US" sz="3800" dirty="0"/>
          </a:p>
        </p:txBody>
      </p:sp>
    </p:spTree>
    <p:extLst>
      <p:ext uri="{BB962C8B-B14F-4D97-AF65-F5344CB8AC3E}">
        <p14:creationId xmlns:p14="http://schemas.microsoft.com/office/powerpoint/2010/main" val="295350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rmAutofit fontScale="55000" lnSpcReduction="20000"/>
          </a:bodyPr>
          <a:lstStyle/>
          <a:p>
            <a:pPr marL="0" indent="0" algn="ctr">
              <a:buNone/>
            </a:pPr>
            <a:r>
              <a:rPr lang="en-US" sz="3800" b="1" u="sng" dirty="0"/>
              <a:t>What About the Mark</a:t>
            </a:r>
            <a:r>
              <a:rPr lang="en-US" sz="3800" b="1" u="sng" dirty="0" smtClean="0"/>
              <a:t>?</a:t>
            </a:r>
            <a:endParaRPr lang="en-US" sz="3800" dirty="0" smtClean="0"/>
          </a:p>
          <a:p>
            <a:r>
              <a:rPr lang="en-US" sz="3800" dirty="0" smtClean="0"/>
              <a:t>All </a:t>
            </a:r>
            <a:r>
              <a:rPr lang="en-US" sz="3800" dirty="0"/>
              <a:t>Christians were once slaves of sin. Satan was our master before Christ set us free. But while in sin, Satan would have his mark on us, showing that we belonged to him. Now that we are slaves of righteousness, Satan's mark is removed and we carry the mark of </a:t>
            </a:r>
            <a:r>
              <a:rPr lang="en-US" sz="3800" dirty="0" smtClean="0"/>
              <a:t>Christ.</a:t>
            </a:r>
          </a:p>
          <a:p>
            <a:r>
              <a:rPr lang="en-US" sz="3800" dirty="0" smtClean="0"/>
              <a:t>Speaking </a:t>
            </a:r>
            <a:r>
              <a:rPr lang="en-US" sz="3800" dirty="0"/>
              <a:t>of the persecution the apostles suffered, Paul said they were "always carrying about in the body the dying of the Lord Jesus, that the life of Jesus also may be manifested in our body. For we who live are always delivered to death for Jesus' sake, that the life of Jesus also may be manifested in our mortal flesh" (II Corinthians 4:10-11). Paul did not mean this literally for the Lord had ascended when this was written. Rather, Paul is speaking of how their lives were marked by the suffering of Christ and that their own sufferings were reflections of their Master's life</a:t>
            </a:r>
            <a:r>
              <a:rPr lang="en-US" sz="3800" dirty="0" smtClean="0"/>
              <a:t>.</a:t>
            </a:r>
            <a:endParaRPr lang="en-US" sz="3800" dirty="0"/>
          </a:p>
        </p:txBody>
      </p:sp>
    </p:spTree>
    <p:extLst>
      <p:ext uri="{BB962C8B-B14F-4D97-AF65-F5344CB8AC3E}">
        <p14:creationId xmlns:p14="http://schemas.microsoft.com/office/powerpoint/2010/main" val="295350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rmAutofit lnSpcReduction="10000"/>
          </a:bodyPr>
          <a:lstStyle/>
          <a:p>
            <a:r>
              <a:rPr lang="en-US" dirty="0" smtClean="0"/>
              <a:t>Therefore</a:t>
            </a:r>
            <a:r>
              <a:rPr lang="en-US" dirty="0"/>
              <a:t>, the center of John's scene is a group of Christians who have been martyred for their faith in Jesus and the Bible, who have refused false worship, and are not servants of </a:t>
            </a:r>
            <a:r>
              <a:rPr lang="en-US" dirty="0" smtClean="0"/>
              <a:t>sin.</a:t>
            </a:r>
          </a:p>
          <a:p>
            <a:r>
              <a:rPr lang="en-US" dirty="0" smtClean="0"/>
              <a:t>Though </a:t>
            </a:r>
            <a:r>
              <a:rPr lang="en-US" dirty="0"/>
              <a:t>these people had died for their faith, John tells us they are alive and reigning with Christ. Paul tells us that Christians reign in life with Christ. "For if by the one man's offense death reigned through the one, much more those who receive abundance of grace and of the gift of righteousness will reign in life through the One, Jesus Christ" (Romans 5:17</a:t>
            </a:r>
            <a:r>
              <a:rPr lang="en-US" dirty="0" smtClean="0"/>
              <a:t>).</a:t>
            </a:r>
          </a:p>
          <a:p>
            <a:r>
              <a:rPr lang="en-US" dirty="0" smtClean="0"/>
              <a:t>Paul </a:t>
            </a:r>
            <a:r>
              <a:rPr lang="en-US" dirty="0"/>
              <a:t>also tells us, "This is a faithful saying: For if we died with Him, We shall also live with Him. If we endure, We shall also reign with Him" (II Timothy 2:11-12).</a:t>
            </a:r>
          </a:p>
        </p:txBody>
      </p:sp>
    </p:spTree>
    <p:extLst>
      <p:ext uri="{BB962C8B-B14F-4D97-AF65-F5344CB8AC3E}">
        <p14:creationId xmlns:p14="http://schemas.microsoft.com/office/powerpoint/2010/main" val="69971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rmAutofit fontScale="85000" lnSpcReduction="10000"/>
          </a:bodyPr>
          <a:lstStyle/>
          <a:p>
            <a:pPr marL="0" indent="0" algn="ctr">
              <a:buNone/>
            </a:pPr>
            <a:r>
              <a:rPr lang="en-US" b="1" u="sng" dirty="0"/>
              <a:t>The </a:t>
            </a:r>
            <a:r>
              <a:rPr lang="en-US" b="1" u="sng" dirty="0" smtClean="0"/>
              <a:t>Question </a:t>
            </a:r>
            <a:r>
              <a:rPr lang="en-US" b="1" u="sng" dirty="0"/>
              <a:t>T</a:t>
            </a:r>
            <a:r>
              <a:rPr lang="en-US" b="1" u="sng" dirty="0" smtClean="0"/>
              <a:t>hen </a:t>
            </a:r>
            <a:r>
              <a:rPr lang="en-US" b="1" u="sng" dirty="0"/>
              <a:t>I</a:t>
            </a:r>
            <a:r>
              <a:rPr lang="en-US" b="1" u="sng" dirty="0" smtClean="0"/>
              <a:t>s “When Is </a:t>
            </a:r>
            <a:r>
              <a:rPr lang="en-US" b="1" u="sng" dirty="0"/>
              <a:t>Christ's </a:t>
            </a:r>
            <a:r>
              <a:rPr lang="en-US" b="1" u="sng" dirty="0" smtClean="0"/>
              <a:t>Reign?”</a:t>
            </a:r>
          </a:p>
          <a:p>
            <a:r>
              <a:rPr lang="en-US" dirty="0" smtClean="0"/>
              <a:t>In </a:t>
            </a:r>
            <a:r>
              <a:rPr lang="en-US" dirty="0"/>
              <a:t>a parable, Jesus spoke of himself leaving to receive a kingdom (Luke 19:12</a:t>
            </a:r>
            <a:r>
              <a:rPr lang="en-US" dirty="0" smtClean="0"/>
              <a:t>).</a:t>
            </a:r>
          </a:p>
          <a:p>
            <a:r>
              <a:rPr lang="en-US" dirty="0" smtClean="0"/>
              <a:t>After </a:t>
            </a:r>
            <a:r>
              <a:rPr lang="en-US" dirty="0"/>
              <a:t>Jesus' ascension into heaven, Paul tells us Jesus is currently reigning. "For He must reign till He has put all enemies under His feet. The last enemy that will be destroyed is death" (I Corinthians 15:25-26</a:t>
            </a:r>
            <a:r>
              <a:rPr lang="en-US" dirty="0" smtClean="0"/>
              <a:t>).</a:t>
            </a:r>
          </a:p>
          <a:p>
            <a:r>
              <a:rPr lang="en-US" dirty="0"/>
              <a:t>The end of his reign comes when death is conquered and that takes place at Christ's second coming. "Then comes the end, when He delivers the kingdom to God the Father, when He puts an end to all rule and all authority and power" (I Corinthians 15:24</a:t>
            </a:r>
            <a:r>
              <a:rPr lang="en-US" dirty="0" smtClean="0"/>
              <a:t>).</a:t>
            </a:r>
          </a:p>
          <a:p>
            <a:r>
              <a:rPr lang="en-US" dirty="0" smtClean="0"/>
              <a:t>Christ's reign cannot begin at his return, because his return marks the end of the world. "But the day of the Lord will come as a thief in the night, in which the heavens will pass away with a great noise, and the elements will melt with fervent heat; both the earth and the works that are in it will be burned up" (II Peter 3:10).</a:t>
            </a:r>
          </a:p>
        </p:txBody>
      </p:sp>
    </p:spTree>
    <p:extLst>
      <p:ext uri="{BB962C8B-B14F-4D97-AF65-F5344CB8AC3E}">
        <p14:creationId xmlns:p14="http://schemas.microsoft.com/office/powerpoint/2010/main" val="193882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rmAutofit lnSpcReduction="10000"/>
          </a:bodyPr>
          <a:lstStyle/>
          <a:p>
            <a:pPr marL="0" indent="0" algn="ctr">
              <a:buNone/>
            </a:pPr>
            <a:r>
              <a:rPr lang="en-US" sz="2000" b="1" u="sng" dirty="0"/>
              <a:t>The Question Then Is “When Is Christ's Reign?” (cont.)</a:t>
            </a:r>
          </a:p>
          <a:p>
            <a:r>
              <a:rPr lang="en-US" sz="2000" dirty="0" smtClean="0"/>
              <a:t>This </a:t>
            </a:r>
            <a:r>
              <a:rPr lang="en-US" sz="2000" dirty="0"/>
              <a:t>is why the church is called Christ's Kingdom. "He has delivered us from the power of darkness and conveyed us into the kingdom of the Son of His love" (Colossians 1:13).</a:t>
            </a:r>
          </a:p>
          <a:p>
            <a:r>
              <a:rPr lang="en-US" sz="2000" dirty="0" smtClean="0"/>
              <a:t>Christians are citizens of the kingdom that Christ rules. It is not a kingdom with physical borders. It exists in the hearts of people. "Jesus answered, "My kingdom is not of this world. If My kingdom were of this world, My servants would fight, so that I should not be delivered to the Jews; but now My kingdom is not from here." Pilate therefore said to Him, "Are You a king then?" Jesus answered, "You say rightly that I am a king. For this cause I was born, and for this cause I have come into the world, that I should bear witness to the truth" (John 18:36-39).</a:t>
            </a:r>
          </a:p>
          <a:p>
            <a:r>
              <a:rPr lang="en-US" sz="2000" dirty="0" smtClean="0"/>
              <a:t>The length of Jesus' reign with his saints is called a thousand years.  This symbol is used often in the Bible to refer to large, but complete set. </a:t>
            </a:r>
          </a:p>
        </p:txBody>
      </p:sp>
    </p:spTree>
    <p:extLst>
      <p:ext uri="{BB962C8B-B14F-4D97-AF65-F5344CB8AC3E}">
        <p14:creationId xmlns:p14="http://schemas.microsoft.com/office/powerpoint/2010/main" val="193882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rmAutofit fontScale="85000" lnSpcReduction="10000"/>
          </a:bodyPr>
          <a:lstStyle/>
          <a:p>
            <a:pPr marL="0" indent="0" algn="ctr">
              <a:buNone/>
            </a:pPr>
            <a:r>
              <a:rPr lang="en-US" b="1" u="sng" dirty="0"/>
              <a:t>The Question Then Is “When Is Christ's Reign?” (cont.)</a:t>
            </a:r>
          </a:p>
          <a:p>
            <a:r>
              <a:rPr lang="en-US" dirty="0" smtClean="0"/>
              <a:t>For example, in Deuteronomy 7:9, "Therefore know that the LORD your God, He is God, the faithful God who keeps covenant and mercy for a thousand generations with those who love Him and keep His commandments," Moses is not limiting God's mercy to exactly one-thousand generations, but to indicate that He is always merciful.</a:t>
            </a:r>
          </a:p>
          <a:p>
            <a:r>
              <a:rPr lang="en-US" dirty="0" smtClean="0"/>
              <a:t>"For every beast of the forest is Mine, And the cattle on a thousand hills" (Psalm 50:10). God is not saying there is exactly one thousand hills with His cattle, but to say that all the cattle in the world belong to Him.</a:t>
            </a:r>
          </a:p>
          <a:p>
            <a:r>
              <a:rPr lang="en-US" dirty="0" smtClean="0"/>
              <a:t>The thousand year reign is not a literal thousand years, but a symbol of a long and complete reign that encompasses the rest of the world's years. It does not make sense to take one symbol and assign it a literal meaning while assigning figurative meanings to all the other symbols in the same passage. Yet, many have done so when they declare that Jesus will reign for a thousand years.</a:t>
            </a:r>
            <a:endParaRPr lang="en-US" dirty="0"/>
          </a:p>
        </p:txBody>
      </p:sp>
    </p:spTree>
    <p:extLst>
      <p:ext uri="{BB962C8B-B14F-4D97-AF65-F5344CB8AC3E}">
        <p14:creationId xmlns:p14="http://schemas.microsoft.com/office/powerpoint/2010/main" val="193882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u="sng" dirty="0"/>
              <a:t>The </a:t>
            </a:r>
            <a:r>
              <a:rPr lang="en-US" b="1" u="sng" dirty="0" smtClean="0"/>
              <a:t>Second Death</a:t>
            </a:r>
            <a:endParaRPr lang="en-US" b="1" u="sng" dirty="0"/>
          </a:p>
          <a:p>
            <a:r>
              <a:rPr lang="en-US" dirty="0"/>
              <a:t>Those who partake of the first resurrection will not face the second death. </a:t>
            </a:r>
            <a:r>
              <a:rPr lang="en-US" dirty="0" smtClean="0"/>
              <a:t> </a:t>
            </a:r>
          </a:p>
          <a:p>
            <a:r>
              <a:rPr lang="en-US" dirty="0" smtClean="0"/>
              <a:t>The </a:t>
            </a:r>
            <a:r>
              <a:rPr lang="en-US" dirty="0"/>
              <a:t>second death is defined later in Revelation 20. "Then Death and Hades were cast into the lake of fire. This is the second death. And anyone not found written in the Book of Life was cast into the lake of fire" (Revelation 20:14-15</a:t>
            </a:r>
            <a:r>
              <a:rPr lang="en-US" dirty="0" smtClean="0"/>
              <a:t>).</a:t>
            </a:r>
          </a:p>
          <a:p>
            <a:r>
              <a:rPr lang="en-US" dirty="0"/>
              <a:t>The second death is the condemnation to Hell at the Judgment. Notice that verse 15 describes who will not be a part of the second death - those whose name is found in the book of Life. In other words, children of God will not be a part of the second death, so they must be of those who partake of the first resurrection</a:t>
            </a:r>
            <a:r>
              <a:rPr lang="en-US" dirty="0" smtClean="0"/>
              <a:t>.</a:t>
            </a:r>
          </a:p>
          <a:p>
            <a:r>
              <a:rPr lang="en-US" dirty="0"/>
              <a:t>Jesus speaks of this too, </a:t>
            </a:r>
            <a:r>
              <a:rPr lang="en-US" dirty="0">
                <a:solidFill>
                  <a:srgbClr val="FF0000"/>
                </a:solidFill>
              </a:rPr>
              <a:t>"He who has an ear, let him hear what the Spirit says to the churches. He who overcomes shall not be hurt by the second death"</a:t>
            </a:r>
            <a:r>
              <a:rPr lang="en-US" dirty="0"/>
              <a:t> (Revelation 2:11</a:t>
            </a:r>
            <a:r>
              <a:rPr lang="en-US" dirty="0" smtClean="0"/>
              <a:t>).</a:t>
            </a:r>
          </a:p>
          <a:p>
            <a:endParaRPr lang="en-US" dirty="0"/>
          </a:p>
        </p:txBody>
      </p:sp>
    </p:spTree>
    <p:extLst>
      <p:ext uri="{BB962C8B-B14F-4D97-AF65-F5344CB8AC3E}">
        <p14:creationId xmlns:p14="http://schemas.microsoft.com/office/powerpoint/2010/main" val="193882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rmAutofit/>
          </a:bodyPr>
          <a:lstStyle/>
          <a:p>
            <a:pPr marL="0" indent="0" algn="ctr">
              <a:buNone/>
            </a:pPr>
            <a:r>
              <a:rPr lang="en-US" sz="2200" b="1" u="sng" dirty="0"/>
              <a:t>The Second </a:t>
            </a:r>
            <a:r>
              <a:rPr lang="en-US" sz="2200" b="1" u="sng" dirty="0" smtClean="0"/>
              <a:t>Death (cont.)</a:t>
            </a:r>
            <a:endParaRPr lang="en-US" sz="2200" b="1" u="sng" dirty="0"/>
          </a:p>
          <a:p>
            <a:r>
              <a:rPr lang="en-US" sz="2200" dirty="0" smtClean="0"/>
              <a:t>Later there is a list of the type of people who will experience the second death. "He who overcomes shall inherit all things, and I will be his God and he shall be My son. But the cowardly, unbelieving, abominable, murderers, sexually immoral, sorcerers, idolaters, and all liars shall have their part in the lake which burns with fire and brimstone, which is the second death" (Revelation 21:7-8).</a:t>
            </a:r>
          </a:p>
          <a:p>
            <a:r>
              <a:rPr lang="en-US" sz="2000" dirty="0"/>
              <a:t>If Hell is the second death, a natural question is what then is the first death? "And as it is appointed for men to die once, but after this the judgment" (Hebrews 9:27). All men must face death. Except for those alive when Christ returns, we will all die one day. This is the first death and afterwards the Judgment will sentence some to a second death in </a:t>
            </a:r>
            <a:r>
              <a:rPr lang="en-US" sz="2000" dirty="0" smtClean="0"/>
              <a:t>Hell</a:t>
            </a:r>
            <a:r>
              <a:rPr lang="en-US" sz="2000" dirty="0"/>
              <a:t>.</a:t>
            </a:r>
            <a:endParaRPr lang="en-US" sz="2200" dirty="0"/>
          </a:p>
        </p:txBody>
      </p:sp>
    </p:spTree>
    <p:extLst>
      <p:ext uri="{BB962C8B-B14F-4D97-AF65-F5344CB8AC3E}">
        <p14:creationId xmlns:p14="http://schemas.microsoft.com/office/powerpoint/2010/main" val="193882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b="1" u="sng" dirty="0"/>
              <a:t>The </a:t>
            </a:r>
            <a:r>
              <a:rPr lang="en-US" b="1" u="sng" dirty="0" smtClean="0"/>
              <a:t>First Resurrection</a:t>
            </a:r>
            <a:endParaRPr lang="en-US" b="1" u="sng" dirty="0"/>
          </a:p>
          <a:p>
            <a:r>
              <a:rPr lang="en-US" dirty="0"/>
              <a:t>If we look back at Revelation 20:4-6 we note that those who have a part in the first resurrection are priests of God. Once again, we are referring to Christians. "But you are a chosen generation, a royal priesthood, a holy nation, His own special people, that you may proclaim the praises of Him who called you out of darkness into His marvelous light" (I Peter 2:9). These priests are to reign with God and as we pointed out prior, this speaks of Christians.</a:t>
            </a:r>
          </a:p>
          <a:p>
            <a:r>
              <a:rPr lang="en-US" dirty="0"/>
              <a:t>Now consider how people become Christians (priests). "Or do you not know that as many of us as were baptized into Christ Jesus were baptized into His death? Therefore we were buried with Him through baptism into death, that just as Christ was raised from the dead by the glory of the Father, even so we also should walk in newness of life. For if we have been united together in the likeness of His death, certainly we also shall be in the likeness of His resurrection, knowing this, that our old man was crucified with Him, that the body of sin might be done away with, that we should no longer be slaves of sin" (Romans 6:3-6). </a:t>
            </a:r>
            <a:endParaRPr lang="en-US" dirty="0" smtClean="0"/>
          </a:p>
        </p:txBody>
      </p:sp>
    </p:spTree>
    <p:extLst>
      <p:ext uri="{BB962C8B-B14F-4D97-AF65-F5344CB8AC3E}">
        <p14:creationId xmlns:p14="http://schemas.microsoft.com/office/powerpoint/2010/main" val="415195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Baptist - The Millennium</a:t>
            </a:r>
          </a:p>
        </p:txBody>
      </p:sp>
      <p:sp>
        <p:nvSpPr>
          <p:cNvPr id="3" name="Content Placeholder 2"/>
          <p:cNvSpPr>
            <a:spLocks noGrp="1"/>
          </p:cNvSpPr>
          <p:nvPr>
            <p:ph idx="1"/>
          </p:nvPr>
        </p:nvSpPr>
        <p:spPr/>
        <p:txBody>
          <a:bodyPr>
            <a:normAutofit fontScale="85000" lnSpcReduction="10000"/>
          </a:bodyPr>
          <a:lstStyle/>
          <a:p>
            <a:pPr marL="0" indent="0" algn="ctr">
              <a:buNone/>
            </a:pPr>
            <a:r>
              <a:rPr lang="en-US" b="1" u="sng" dirty="0"/>
              <a:t>The First </a:t>
            </a:r>
            <a:r>
              <a:rPr lang="en-US" b="1" u="sng" dirty="0" smtClean="0"/>
              <a:t>Resurrection (cont.)</a:t>
            </a:r>
            <a:endParaRPr lang="en-US" b="1" u="sng" dirty="0"/>
          </a:p>
          <a:p>
            <a:r>
              <a:rPr lang="en-US" dirty="0" smtClean="0"/>
              <a:t>Baptism </a:t>
            </a:r>
            <a:r>
              <a:rPr lang="en-US" dirty="0"/>
              <a:t>then is a representation of Christ's death, burial, and resurrection. All Christians participate in baptism; they die to their old life of sin and rise to a new life in Christ. This is what Paul alludes to Timothy, "This is a faithful saying: For if we died with Him, We shall also live with Him. If we endure, We shall also reign with Him. If we deny Him, He also will deny us" (II Timothy 2:11-12</a:t>
            </a:r>
            <a:r>
              <a:rPr lang="en-US" dirty="0" smtClean="0"/>
              <a:t>).</a:t>
            </a:r>
          </a:p>
          <a:p>
            <a:r>
              <a:rPr lang="en-US" dirty="0" smtClean="0"/>
              <a:t>Our </a:t>
            </a:r>
            <a:r>
              <a:rPr lang="en-US" dirty="0"/>
              <a:t>death in baptism is our resurrection to life. In Ephesians, Paul makes another allusion to baptism and the theme of death, resurrection, and reigning. "And you He made alive, who were dead in trespasses and sins, ... But God, who is rich in mercy, because of His great love with which He loved us, even when we were dead in trespasses, made us alive together with Christ (by grace you have been saved), and raised us up together, and made us sit together in the heavenly places in Christ Jesus, that in the ages to come He might show the exceeding riches of His grace in His kindness toward us in Christ Jesus" (Ephesians 2:1, 4-7</a:t>
            </a:r>
            <a:r>
              <a:rPr lang="en-US" dirty="0" smtClean="0"/>
              <a:t>).</a:t>
            </a:r>
          </a:p>
        </p:txBody>
      </p:sp>
    </p:spTree>
    <p:extLst>
      <p:ext uri="{BB962C8B-B14F-4D97-AF65-F5344CB8AC3E}">
        <p14:creationId xmlns:p14="http://schemas.microsoft.com/office/powerpoint/2010/main" val="381437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18591</TotalTime>
  <Words>34021</Words>
  <Application>Microsoft Office PowerPoint</Application>
  <PresentationFormat>On-screen Show (4:3)</PresentationFormat>
  <Paragraphs>1561</Paragraphs>
  <Slides>155</Slides>
  <Notes>155</Notes>
  <HiddenSlides>0</HiddenSlides>
  <MMClips>0</MMClips>
  <ScaleCrop>false</ScaleCrop>
  <HeadingPairs>
    <vt:vector size="4" baseType="variant">
      <vt:variant>
        <vt:lpstr>Theme</vt:lpstr>
      </vt:variant>
      <vt:variant>
        <vt:i4>1</vt:i4>
      </vt:variant>
      <vt:variant>
        <vt:lpstr>Slide Titles</vt:lpstr>
      </vt:variant>
      <vt:variant>
        <vt:i4>155</vt:i4>
      </vt:variant>
    </vt:vector>
  </HeadingPairs>
  <TitlesOfParts>
    <vt:vector size="156" baseType="lpstr">
      <vt:lpstr>Clarity</vt:lpstr>
      <vt:lpstr>A Study of “Religious” Organizations</vt:lpstr>
      <vt:lpstr>Introduction</vt:lpstr>
      <vt:lpstr>Introduction</vt:lpstr>
      <vt:lpstr>Introduction</vt:lpstr>
      <vt:lpstr>The Establishment of Prominent Religious Bodies</vt:lpstr>
      <vt:lpstr>Roman Catholicism – Part I</vt:lpstr>
      <vt:lpstr>Roman Catholicism</vt:lpstr>
      <vt:lpstr>Roman Catholicism</vt:lpstr>
      <vt:lpstr>Roman Catholicism</vt:lpstr>
      <vt:lpstr>Roman Catholicism – The Role of the Pope</vt:lpstr>
      <vt:lpstr>Roman Catholicism 101</vt:lpstr>
      <vt:lpstr>Roman Catholicism 101</vt:lpstr>
      <vt:lpstr>Roman Catholicism – Part II</vt:lpstr>
      <vt:lpstr>Roman Catholicism</vt:lpstr>
      <vt:lpstr>Roman Catholicism</vt:lpstr>
      <vt:lpstr>Roman Catholicism</vt:lpstr>
      <vt:lpstr>Roman Catholicism</vt:lpstr>
      <vt:lpstr>Roman Catholicism 101</vt:lpstr>
      <vt:lpstr>Roman Catholicism 101</vt:lpstr>
      <vt:lpstr>Lutheranism</vt:lpstr>
      <vt:lpstr>Lutheranism</vt:lpstr>
      <vt:lpstr>Lutheranism</vt:lpstr>
      <vt:lpstr>Saint Peter’s Basilica in Rome</vt:lpstr>
      <vt:lpstr>Lutheranism</vt:lpstr>
      <vt:lpstr>Lutheranism</vt:lpstr>
      <vt:lpstr>Lutheranism</vt:lpstr>
      <vt:lpstr>Lutheranism - Traditions</vt:lpstr>
      <vt:lpstr>Lutheranism - Traditions</vt:lpstr>
      <vt:lpstr>Lutheranism – Various Divisions</vt:lpstr>
      <vt:lpstr>Episcopalian</vt:lpstr>
      <vt:lpstr>Episcopalian</vt:lpstr>
      <vt:lpstr>Episcopalian</vt:lpstr>
      <vt:lpstr>Episcopalian</vt:lpstr>
      <vt:lpstr>Episcopalian</vt:lpstr>
      <vt:lpstr>Episcopalian</vt:lpstr>
      <vt:lpstr>Episcopalian</vt:lpstr>
      <vt:lpstr>Episcopalian</vt:lpstr>
      <vt:lpstr>Episcopalian – Doctrine / Beliefs</vt:lpstr>
      <vt:lpstr>Episcopalian – Doctrine / Beliefs</vt:lpstr>
      <vt:lpstr>Presbyterianism</vt:lpstr>
      <vt:lpstr>Presbyterianism</vt:lpstr>
      <vt:lpstr>Presbyterianism</vt:lpstr>
      <vt:lpstr>Presbyterianism</vt:lpstr>
      <vt:lpstr>Presbyterianism</vt:lpstr>
      <vt:lpstr>Presbyterianism - TULIP</vt:lpstr>
      <vt:lpstr>Presbyterianism - TULIP</vt:lpstr>
      <vt:lpstr>Presbyterianism - TULIP</vt:lpstr>
      <vt:lpstr>Presbyterianism - TULIP</vt:lpstr>
      <vt:lpstr>Presbyterianism - TULIP</vt:lpstr>
      <vt:lpstr>Presbyterianism</vt:lpstr>
      <vt:lpstr>Congregational</vt:lpstr>
      <vt:lpstr>Congregational</vt:lpstr>
      <vt:lpstr>Congregational</vt:lpstr>
      <vt:lpstr>Congregational</vt:lpstr>
      <vt:lpstr>Congregational</vt:lpstr>
      <vt:lpstr>Congregational</vt:lpstr>
      <vt:lpstr>Congregational</vt:lpstr>
      <vt:lpstr>Congregational</vt:lpstr>
      <vt:lpstr>Baptist</vt:lpstr>
      <vt:lpstr>Baptist</vt:lpstr>
      <vt:lpstr>Baptist</vt:lpstr>
      <vt:lpstr>Baptist - Origin</vt:lpstr>
      <vt:lpstr>Baptist - Origin</vt:lpstr>
      <vt:lpstr>Baptist - Origin</vt:lpstr>
      <vt:lpstr>PowerPoint Presentation</vt:lpstr>
      <vt:lpstr>Baptist - American Baptist Association</vt:lpstr>
      <vt:lpstr>Baptist - American Baptist Association</vt:lpstr>
      <vt:lpstr>Baptist - American Baptist Association</vt:lpstr>
      <vt:lpstr>Baptist - American Baptist Association</vt:lpstr>
      <vt:lpstr>Baptist - American Baptist Association</vt:lpstr>
      <vt:lpstr>Baptist – National Baptist Convention of America</vt:lpstr>
      <vt:lpstr>Baptist – National Baptist Convention of America</vt:lpstr>
      <vt:lpstr>Baptist – National Baptist Convention of America</vt:lpstr>
      <vt:lpstr>Baptist – National Baptist Convention of America</vt:lpstr>
      <vt:lpstr>Baptist – National Association of Free Will Baptists</vt:lpstr>
      <vt:lpstr>Baptist – National Association of Free Will Baptists</vt:lpstr>
      <vt:lpstr>Baptist – National Association of Free Will Baptists</vt:lpstr>
      <vt:lpstr>Baptist – National Association of Free Will Baptists</vt:lpstr>
      <vt:lpstr>Baptist – Primitive Baptist</vt:lpstr>
      <vt:lpstr>Baptist – Primitive Baptist</vt:lpstr>
      <vt:lpstr>Baptist – Primitive Baptist</vt:lpstr>
      <vt:lpstr>Baptist – Primitive Baptist</vt:lpstr>
      <vt:lpstr>Baptist – Southern Baptist Convention</vt:lpstr>
      <vt:lpstr>Baptist – Southern Baptist Convention</vt:lpstr>
      <vt:lpstr>Baptist - The Millennium</vt:lpstr>
      <vt:lpstr>Baptist - The Millennium</vt:lpstr>
      <vt:lpstr>Baptist - The Millennium</vt:lpstr>
      <vt:lpstr>Baptist - The Millennium</vt:lpstr>
      <vt:lpstr>Baptist - The Millennium</vt:lpstr>
      <vt:lpstr>Baptist - The Millennium</vt:lpstr>
      <vt:lpstr>Baptist - The Millennium</vt:lpstr>
      <vt:lpstr>Baptist - The Millennium</vt:lpstr>
      <vt:lpstr>Baptist - The Millennium</vt:lpstr>
      <vt:lpstr>Baptist - The Millennium</vt:lpstr>
      <vt:lpstr>Baptist - The Millennium</vt:lpstr>
      <vt:lpstr>Baptist - The Millennium</vt:lpstr>
      <vt:lpstr>Baptist - The Millennium</vt:lpstr>
      <vt:lpstr>Baptist - The Millennium</vt:lpstr>
      <vt:lpstr>Baptist - The Millennium</vt:lpstr>
      <vt:lpstr>Baptist - The Millennium</vt:lpstr>
      <vt:lpstr>Baptist - The Millennium</vt:lpstr>
      <vt:lpstr>Baptist - The Millennium</vt:lpstr>
      <vt:lpstr>Baptist - The Millennium</vt:lpstr>
      <vt:lpstr>Baptist – Southern Baptist Convention</vt:lpstr>
      <vt:lpstr>Baptist – Southern Baptist Convention</vt:lpstr>
      <vt:lpstr>Baptist – Southern Baptist Convention</vt:lpstr>
      <vt:lpstr>Baptist – Southern Baptist Convention</vt:lpstr>
      <vt:lpstr>Baptist – Southern Baptist Convention</vt:lpstr>
      <vt:lpstr>Baptist – Southern Baptist Convention</vt:lpstr>
      <vt:lpstr>Baptist – Southern Baptist Convention</vt:lpstr>
      <vt:lpstr>Baptist – Southern Baptist Convention</vt:lpstr>
      <vt:lpstr>Baptist – Foot Washing</vt:lpstr>
      <vt:lpstr>Baptist – Foot Washing</vt:lpstr>
      <vt:lpstr>Baptist – Foot Washing</vt:lpstr>
      <vt:lpstr>Baptist – Foot Washing</vt:lpstr>
      <vt:lpstr>Methodist</vt:lpstr>
      <vt:lpstr>Methodist</vt:lpstr>
      <vt:lpstr>Methodist</vt:lpstr>
      <vt:lpstr>Methodist</vt:lpstr>
      <vt:lpstr>Methodist</vt:lpstr>
      <vt:lpstr>Methodist</vt:lpstr>
      <vt:lpstr>Methodist</vt:lpstr>
      <vt:lpstr>Methodist</vt:lpstr>
      <vt:lpstr>Methodist</vt:lpstr>
      <vt:lpstr>Methodist</vt:lpstr>
      <vt:lpstr>Methodist – Beliefs (Highlights)</vt:lpstr>
      <vt:lpstr>Methodist – Apostles Creed</vt:lpstr>
      <vt:lpstr>Methodist – 25 Articles of Religion</vt:lpstr>
      <vt:lpstr>Methodist – 25 Articles of Religion</vt:lpstr>
      <vt:lpstr>Methodist – 25 Articles of Religion</vt:lpstr>
      <vt:lpstr>Methodist – 25 Articles of Religion</vt:lpstr>
      <vt:lpstr>Methodist – 25 Articles of Religion</vt:lpstr>
      <vt:lpstr>Methodist – 25 Articles of Religion</vt:lpstr>
      <vt:lpstr>Methodist – 25 Articles of Religion</vt:lpstr>
      <vt:lpstr>Methodist – 25 Articles of Religion</vt:lpstr>
      <vt:lpstr>Methodist – 25 Articles of Religion</vt:lpstr>
      <vt:lpstr>Methodist – 25 Articles of Religion</vt:lpstr>
      <vt:lpstr>Methodist – 25 Articles of Religion</vt:lpstr>
      <vt:lpstr>Methodist – 25 Articles of Religion</vt:lpstr>
      <vt:lpstr>Jehovah’s Witness</vt:lpstr>
      <vt:lpstr>Jehovah’s Witness – Watchtower 101</vt:lpstr>
      <vt:lpstr>Jehovah’s Witness – Watchtower 101</vt:lpstr>
      <vt:lpstr>Jehovah’s Witness – Watchtower 101</vt:lpstr>
      <vt:lpstr>Jehovah’s Witness – Loyalty to the Organization</vt:lpstr>
      <vt:lpstr>Jehovah’s Witness – Governing Body</vt:lpstr>
      <vt:lpstr>Jehovah’s Witness – Governing Body</vt:lpstr>
      <vt:lpstr>Jehovah’s Witness - 1914</vt:lpstr>
      <vt:lpstr>Jehovah’s Witness - 1914</vt:lpstr>
      <vt:lpstr>Jehovah’s Witness - 1914</vt:lpstr>
      <vt:lpstr>Jehovah’s Witness – 1914 (Errors in the Doctrine)</vt:lpstr>
      <vt:lpstr>Jehovah’s Witness – 1914 (Errors in the Doctrine)</vt:lpstr>
      <vt:lpstr>Jehovah’s Witness – Only 144,000 in Heaven?</vt:lpstr>
      <vt:lpstr>Jehovah’s Witness – Only 144,000 in Heaven?</vt:lpstr>
      <vt:lpstr>Jehovah’s Witness – Only 144,000 in Heaven?</vt:lpstr>
      <vt:lpstr>Conclusion</vt:lpstr>
    </vt:vector>
  </TitlesOfParts>
  <Company>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“religious” organizations</dc:title>
  <dc:creator>Sparrow, Glenn</dc:creator>
  <cp:lastModifiedBy>Sparrow, Glenn</cp:lastModifiedBy>
  <cp:revision>501</cp:revision>
  <cp:lastPrinted>2013-10-09T16:33:46Z</cp:lastPrinted>
  <dcterms:created xsi:type="dcterms:W3CDTF">2012-12-26T20:23:09Z</dcterms:created>
  <dcterms:modified xsi:type="dcterms:W3CDTF">2013-10-09T16:34:46Z</dcterms:modified>
</cp:coreProperties>
</file>